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83" r:id="rId5"/>
    <p:sldId id="270" r:id="rId6"/>
    <p:sldId id="259" r:id="rId7"/>
    <p:sldId id="287" r:id="rId8"/>
    <p:sldId id="262" r:id="rId9"/>
    <p:sldId id="274" r:id="rId10"/>
    <p:sldId id="271" r:id="rId11"/>
    <p:sldId id="263" r:id="rId12"/>
    <p:sldId id="273" r:id="rId13"/>
    <p:sldId id="272" r:id="rId14"/>
    <p:sldId id="284" r:id="rId15"/>
    <p:sldId id="266" r:id="rId16"/>
    <p:sldId id="275" r:id="rId17"/>
    <p:sldId id="276" r:id="rId18"/>
    <p:sldId id="277" r:id="rId19"/>
    <p:sldId id="285" r:id="rId20"/>
    <p:sldId id="264" r:id="rId21"/>
    <p:sldId id="278" r:id="rId22"/>
    <p:sldId id="279" r:id="rId23"/>
    <p:sldId id="280" r:id="rId24"/>
    <p:sldId id="281" r:id="rId25"/>
    <p:sldId id="265" r:id="rId26"/>
    <p:sldId id="282" r:id="rId27"/>
    <p:sldId id="286" r:id="rId28"/>
    <p:sldId id="267" r:id="rId29"/>
    <p:sldId id="268" r:id="rId3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CCCC"/>
    <a:srgbClr val="FF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Средний стиль 2 — акцент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4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792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0C43D-A4B1-466D-9CB6-319DBE958E0C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9DF2-378E-478E-B9CC-842DBC909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87693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0C43D-A4B1-466D-9CB6-319DBE958E0C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9DF2-378E-478E-B9CC-842DBC909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7583323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0C43D-A4B1-466D-9CB6-319DBE958E0C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9DF2-378E-478E-B9CC-842DBC909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21166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0C43D-A4B1-466D-9CB6-319DBE958E0C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9DF2-378E-478E-B9CC-842DBC909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335608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0C43D-A4B1-466D-9CB6-319DBE958E0C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9DF2-378E-478E-B9CC-842DBC909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22491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0C43D-A4B1-466D-9CB6-319DBE958E0C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9DF2-378E-478E-B9CC-842DBC909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658958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0C43D-A4B1-466D-9CB6-319DBE958E0C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9DF2-378E-478E-B9CC-842DBC909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06298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0C43D-A4B1-466D-9CB6-319DBE958E0C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9DF2-378E-478E-B9CC-842DBC909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823966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0C43D-A4B1-466D-9CB6-319DBE958E0C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9DF2-378E-478E-B9CC-842DBC909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56646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0C43D-A4B1-466D-9CB6-319DBE958E0C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9DF2-378E-478E-B9CC-842DBC909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538548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E0C43D-A4B1-466D-9CB6-319DBE958E0C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6B9DF2-378E-478E-B9CC-842DBC909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060509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E0C43D-A4B1-466D-9CB6-319DBE958E0C}" type="datetimeFigureOut">
              <a:rPr lang="ru-RU" smtClean="0"/>
              <a:t>28.02.2026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6B9DF2-378E-478E-B9CC-842DBC909F85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171570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Прямоугольник 3"/>
          <p:cNvSpPr/>
          <p:nvPr/>
        </p:nvSpPr>
        <p:spPr>
          <a:xfrm>
            <a:off x="714375" y="1019174"/>
            <a:ext cx="10544175" cy="4238625"/>
          </a:xfrm>
          <a:prstGeom prst="rect">
            <a:avLst/>
          </a:prstGeom>
          <a:solidFill>
            <a:schemeClr val="bg1">
              <a:alpha val="92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ru-RU" sz="1400"/>
          </a:p>
        </p:txBody>
      </p:sp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714374" y="1143849"/>
            <a:ext cx="10544175" cy="2914649"/>
          </a:xfrm>
        </p:spPr>
        <p:txBody>
          <a:bodyPr>
            <a:noAutofit/>
          </a:bodyPr>
          <a:lstStyle/>
          <a:p>
            <a:r>
              <a:rPr lang="ru-RU" sz="4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eue Machina" panose="00000500000000000000" pitchFamily="50" charset="-52"/>
              </a:rPr>
              <a:t>Сопоставительный анализ репрезентации концепта «смерть» во фразеологии русского, сербского и английского языков</a:t>
            </a:r>
            <a:endParaRPr lang="ru-RU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Neue Machina" panose="00000500000000000000" pitchFamily="50" charset="-52"/>
            </a:endParaRPr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4581524"/>
            <a:ext cx="9144000" cy="676275"/>
          </a:xfrm>
        </p:spPr>
        <p:txBody>
          <a:bodyPr/>
          <a:lstStyle/>
          <a:p>
            <a:r>
              <a:rPr lang="ru-RU" sz="36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eue Machina" panose="00000500000000000000" pitchFamily="50" charset="-52"/>
              </a:rPr>
              <a:t>Зотова В.А</a:t>
            </a:r>
            <a:r>
              <a:rPr lang="ru-RU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eue Machina" panose="00000500000000000000" pitchFamily="50" charset="-52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81885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Neue Machina" panose="00000500000000000000" pitchFamily="50" charset="-52"/>
              </a:rPr>
              <a:t>Некоторые результаты внутри языков. РЯ</a:t>
            </a:r>
            <a:endParaRPr lang="ru-RU" dirty="0">
              <a:latin typeface="Neue Machina" panose="00000500000000000000" pitchFamily="50" charset="-52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1828800"/>
            <a:ext cx="100584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4699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1589"/>
            <a:ext cx="9144019" cy="5486411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Neue Machina" panose="00000500000000000000" pitchFamily="50" charset="-52"/>
              </a:rPr>
              <a:t>Некоторые результаты внутри языков. РЯ</a:t>
            </a:r>
            <a:endParaRPr lang="ru-RU" dirty="0">
              <a:latin typeface="Neue Machina" panose="000005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001817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Neue Machina" panose="00000500000000000000" pitchFamily="50" charset="-52"/>
              </a:rPr>
              <a:t>Некоторые результаты внутри языков. РЯ</a:t>
            </a:r>
            <a:endParaRPr lang="ru-RU" dirty="0">
              <a:latin typeface="Neue Machina" panose="00000500000000000000" pitchFamily="50" charset="-52"/>
            </a:endParaRPr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32858"/>
            <a:ext cx="12192000" cy="5225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11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Neue Machina" panose="00000500000000000000" pitchFamily="50" charset="-52"/>
              </a:rPr>
              <a:t>Некоторые результаты внутри языков. РЯ</a:t>
            </a:r>
            <a:endParaRPr lang="ru-RU" dirty="0">
              <a:latin typeface="Neue Machina" panose="00000500000000000000" pitchFamily="50" charset="-52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90688"/>
            <a:ext cx="6200774" cy="5167312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91225" y="1690688"/>
            <a:ext cx="6200775" cy="5167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2600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6800" y="285750"/>
            <a:ext cx="10058400" cy="628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6019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Neue Machina" panose="00000500000000000000" pitchFamily="50" charset="-52"/>
              </a:rPr>
              <a:t>Некоторые результаты внутри языков. </a:t>
            </a:r>
            <a:r>
              <a:rPr lang="ru-RU" dirty="0" err="1" smtClean="0">
                <a:latin typeface="Neue Machina" panose="00000500000000000000" pitchFamily="50" charset="-52"/>
              </a:rPr>
              <a:t>Српски</a:t>
            </a:r>
            <a:endParaRPr lang="ru-RU" dirty="0">
              <a:latin typeface="Neue Machina" panose="00000500000000000000" pitchFamily="50" charset="-52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</p:spTree>
    <p:extLst>
      <p:ext uri="{BB962C8B-B14F-4D97-AF65-F5344CB8AC3E}">
        <p14:creationId xmlns:p14="http://schemas.microsoft.com/office/powerpoint/2010/main" val="3286977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Neue Machina" panose="00000500000000000000" pitchFamily="50" charset="-52"/>
              </a:rPr>
              <a:t>Некоторые результаты внутри языков. </a:t>
            </a:r>
            <a:r>
              <a:rPr lang="ru-RU" dirty="0" err="1" smtClean="0">
                <a:latin typeface="Neue Machina" panose="00000500000000000000" pitchFamily="50" charset="-52"/>
              </a:rPr>
              <a:t>Српски</a:t>
            </a:r>
            <a:endParaRPr lang="ru-RU" dirty="0">
              <a:latin typeface="Neue Machina" panose="00000500000000000000" pitchFamily="50" charset="-52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885" y="1825625"/>
            <a:ext cx="7252230" cy="4351338"/>
          </a:xfrm>
        </p:spPr>
      </p:pic>
    </p:spTree>
    <p:extLst>
      <p:ext uri="{BB962C8B-B14F-4D97-AF65-F5344CB8AC3E}">
        <p14:creationId xmlns:p14="http://schemas.microsoft.com/office/powerpoint/2010/main" val="17818425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Neue Machina" panose="00000500000000000000" pitchFamily="50" charset="-52"/>
              </a:rPr>
              <a:t>Некоторые результаты внутри языков. </a:t>
            </a:r>
            <a:r>
              <a:rPr lang="ru-RU" dirty="0" err="1" smtClean="0">
                <a:latin typeface="Neue Machina" panose="00000500000000000000" pitchFamily="50" charset="-52"/>
              </a:rPr>
              <a:t>Српски</a:t>
            </a:r>
            <a:endParaRPr lang="ru-RU" dirty="0">
              <a:latin typeface="Neue Machina" panose="00000500000000000000" pitchFamily="50" charset="-52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</p:spTree>
    <p:extLst>
      <p:ext uri="{BB962C8B-B14F-4D97-AF65-F5344CB8AC3E}">
        <p14:creationId xmlns:p14="http://schemas.microsoft.com/office/powerpoint/2010/main" val="1532349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Neue Machina" panose="00000500000000000000" pitchFamily="50" charset="-52"/>
              </a:rPr>
              <a:t>Некоторые результаты внутри языков. </a:t>
            </a:r>
            <a:r>
              <a:rPr lang="ru-RU" dirty="0" err="1" smtClean="0">
                <a:latin typeface="Neue Machina" panose="00000500000000000000" pitchFamily="50" charset="-52"/>
              </a:rPr>
              <a:t>Српски</a:t>
            </a:r>
            <a:endParaRPr lang="ru-RU" dirty="0">
              <a:latin typeface="Neue Machina" panose="00000500000000000000" pitchFamily="50" charset="-52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8990" y="1628284"/>
            <a:ext cx="6023010" cy="5019176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90688"/>
            <a:ext cx="6200773" cy="5167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338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805" y="321378"/>
            <a:ext cx="9944391" cy="6215245"/>
          </a:xfrm>
        </p:spPr>
      </p:pic>
    </p:spTree>
    <p:extLst>
      <p:ext uri="{BB962C8B-B14F-4D97-AF65-F5344CB8AC3E}">
        <p14:creationId xmlns:p14="http://schemas.microsoft.com/office/powerpoint/2010/main" val="2986129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Прямоугольник 11"/>
          <p:cNvSpPr/>
          <p:nvPr/>
        </p:nvSpPr>
        <p:spPr>
          <a:xfrm>
            <a:off x="4565728" y="0"/>
            <a:ext cx="7293395" cy="68580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11" name="Прямоугольник 10"/>
          <p:cNvSpPr/>
          <p:nvPr/>
        </p:nvSpPr>
        <p:spPr>
          <a:xfrm>
            <a:off x="332877" y="0"/>
            <a:ext cx="3727528" cy="685800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4565729" y="1572115"/>
            <a:ext cx="7293394" cy="3798814"/>
          </a:xfrm>
          <a:prstGeom prst="rect">
            <a:avLst/>
          </a:prstGeom>
          <a:solidFill>
            <a:schemeClr val="bg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458453" y="365125"/>
            <a:ext cx="10515600" cy="1325563"/>
          </a:xfrm>
        </p:spPr>
        <p:txBody>
          <a:bodyPr/>
          <a:lstStyle/>
          <a:p>
            <a:r>
              <a:rPr lang="ru-RU" dirty="0" smtClean="0">
                <a:latin typeface="Neue Machina" panose="00000500000000000000" pitchFamily="50" charset="-52"/>
              </a:rPr>
              <a:t>Цель и задачи</a:t>
            </a:r>
            <a:endParaRPr lang="ru-RU" dirty="0">
              <a:latin typeface="Neue Machina" panose="00000500000000000000" pitchFamily="50" charset="-52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65729" y="2374651"/>
            <a:ext cx="7048755" cy="2743201"/>
          </a:xfrm>
        </p:spPr>
        <p:txBody>
          <a:bodyPr>
            <a:normAutofit/>
          </a:bodyPr>
          <a:lstStyle/>
          <a:p>
            <a:r>
              <a:rPr lang="ru-RU" sz="2200" dirty="0" smtClean="0">
                <a:ln w="0"/>
                <a:latin typeface="Neue Machina" panose="00000500000000000000" pitchFamily="50" charset="-52"/>
              </a:rPr>
              <a:t>собрать корпус фразеологических единиц;</a:t>
            </a:r>
          </a:p>
          <a:p>
            <a:r>
              <a:rPr lang="ru-RU" sz="2200" dirty="0" smtClean="0">
                <a:ln w="0"/>
                <a:latin typeface="Neue Machina" panose="00000500000000000000" pitchFamily="50" charset="-52"/>
              </a:rPr>
              <a:t>обработать и систематизировать материал;</a:t>
            </a:r>
          </a:p>
          <a:p>
            <a:r>
              <a:rPr lang="ru-RU" sz="2200" dirty="0" smtClean="0">
                <a:ln w="0"/>
                <a:latin typeface="Neue Machina" panose="00000500000000000000" pitchFamily="50" charset="-52"/>
              </a:rPr>
              <a:t>выделить семантические категории;</a:t>
            </a:r>
          </a:p>
          <a:p>
            <a:r>
              <a:rPr lang="ru-RU" sz="2200" dirty="0" smtClean="0">
                <a:ln w="0"/>
                <a:latin typeface="Neue Machina" panose="00000500000000000000" pitchFamily="50" charset="-52"/>
              </a:rPr>
              <a:t>Выявить устойчивые тенденции внутри языков, </a:t>
            </a:r>
            <a:r>
              <a:rPr lang="ru-RU" sz="2200" dirty="0" smtClean="0">
                <a:ln w="0"/>
                <a:latin typeface="Neue Machina" panose="00000500000000000000" pitchFamily="50" charset="-52"/>
              </a:rPr>
              <a:t>сходства и различия между языками.</a:t>
            </a:r>
          </a:p>
        </p:txBody>
      </p:sp>
      <p:sp>
        <p:nvSpPr>
          <p:cNvPr id="4" name="Прямоугольник 3"/>
          <p:cNvSpPr/>
          <p:nvPr/>
        </p:nvSpPr>
        <p:spPr>
          <a:xfrm>
            <a:off x="332877" y="1572119"/>
            <a:ext cx="3727529" cy="3798810"/>
          </a:xfrm>
          <a:prstGeom prst="rect">
            <a:avLst/>
          </a:prstGeom>
          <a:solidFill>
            <a:schemeClr val="bg1">
              <a:alpha val="5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401052" y="1690688"/>
            <a:ext cx="3659353" cy="24622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2200" b="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Neue Machina" panose="00000500000000000000" pitchFamily="50" charset="-52"/>
              </a:rPr>
              <a:t>Ц</a:t>
            </a:r>
            <a:r>
              <a:rPr lang="ru-RU" sz="2200" b="1" dirty="0">
                <a:ln w="0"/>
                <a:latin typeface="Neue Machina" panose="00000500000000000000" pitchFamily="50" charset="-52"/>
              </a:rPr>
              <a:t>ель</a:t>
            </a:r>
            <a:r>
              <a:rPr lang="ru-RU" sz="2200" dirty="0" smtClean="0">
                <a:ln w="0"/>
                <a:latin typeface="Neue Machina" panose="00000500000000000000" pitchFamily="50" charset="-52"/>
              </a:rPr>
              <a:t>:</a:t>
            </a:r>
          </a:p>
          <a:p>
            <a:endParaRPr lang="ru-RU" sz="2200" dirty="0" smtClean="0">
              <a:ln w="0"/>
              <a:latin typeface="Neue Machina" panose="00000500000000000000" pitchFamily="50" charset="-52"/>
            </a:endParaRPr>
          </a:p>
          <a:p>
            <a:r>
              <a:rPr lang="ru-RU" sz="2200" dirty="0" smtClean="0">
                <a:ln w="0"/>
                <a:latin typeface="Neue Machina" panose="00000500000000000000" pitchFamily="50" charset="-52"/>
              </a:rPr>
              <a:t>выявить</a:t>
            </a:r>
            <a:r>
              <a:rPr lang="ru-RU" sz="2200" dirty="0">
                <a:ln w="0"/>
                <a:latin typeface="Neue Machina" panose="00000500000000000000" pitchFamily="50" charset="-52"/>
              </a:rPr>
              <a:t>, как базовый концепт «смерть», </a:t>
            </a:r>
            <a:r>
              <a:rPr lang="ru-RU" sz="2200" dirty="0" err="1">
                <a:ln w="0"/>
                <a:latin typeface="Neue Machina" panose="00000500000000000000" pitchFamily="50" charset="-52"/>
              </a:rPr>
              <a:t>репрезентуется</a:t>
            </a:r>
            <a:r>
              <a:rPr lang="ru-RU" sz="2200" dirty="0">
                <a:ln w="0"/>
                <a:latin typeface="Neue Machina" panose="00000500000000000000" pitchFamily="50" charset="-52"/>
              </a:rPr>
              <a:t> в фразеологии разных языков.</a:t>
            </a:r>
          </a:p>
        </p:txBody>
      </p:sp>
      <p:sp>
        <p:nvSpPr>
          <p:cNvPr id="10" name="Прямоугольник 9"/>
          <p:cNvSpPr/>
          <p:nvPr/>
        </p:nvSpPr>
        <p:spPr>
          <a:xfrm>
            <a:off x="7397448" y="1690688"/>
            <a:ext cx="1385316" cy="43088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ru-RU" sz="2200" b="1" dirty="0">
                <a:ln w="0"/>
                <a:latin typeface="Neue Machina" panose="00000500000000000000" pitchFamily="50" charset="-52"/>
              </a:rPr>
              <a:t>Задачи:</a:t>
            </a:r>
          </a:p>
        </p:txBody>
      </p:sp>
    </p:spTree>
    <p:extLst>
      <p:ext uri="{BB962C8B-B14F-4D97-AF65-F5344CB8AC3E}">
        <p14:creationId xmlns:p14="http://schemas.microsoft.com/office/powerpoint/2010/main" val="1342180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Neue Machina" panose="00000500000000000000" pitchFamily="50" charset="-52"/>
              </a:rPr>
              <a:t>Некоторые результаты внутри языков</a:t>
            </a:r>
            <a:r>
              <a:rPr lang="ru-RU" dirty="0" smtClean="0">
                <a:latin typeface="Neue Machina" panose="00000500000000000000" pitchFamily="50" charset="-52"/>
              </a:rPr>
              <a:t>. </a:t>
            </a:r>
            <a:r>
              <a:rPr lang="en-US" dirty="0" smtClean="0">
                <a:latin typeface="Neue Machina" panose="00000500000000000000" pitchFamily="50" charset="-52"/>
              </a:rPr>
              <a:t>English</a:t>
            </a:r>
            <a:endParaRPr lang="ru-RU" dirty="0">
              <a:latin typeface="Neue Machina" panose="00000500000000000000" pitchFamily="50" charset="-52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</p:spTree>
    <p:extLst>
      <p:ext uri="{BB962C8B-B14F-4D97-AF65-F5344CB8AC3E}">
        <p14:creationId xmlns:p14="http://schemas.microsoft.com/office/powerpoint/2010/main" val="1274318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Neue Machina" panose="00000500000000000000" pitchFamily="50" charset="-52"/>
              </a:rPr>
              <a:t>Некоторые результаты внутри языков</a:t>
            </a:r>
            <a:r>
              <a:rPr lang="ru-RU" dirty="0" smtClean="0">
                <a:latin typeface="Neue Machina" panose="00000500000000000000" pitchFamily="50" charset="-52"/>
              </a:rPr>
              <a:t>. </a:t>
            </a:r>
            <a:r>
              <a:rPr lang="en-US" dirty="0" smtClean="0">
                <a:latin typeface="Neue Machina" panose="00000500000000000000" pitchFamily="50" charset="-52"/>
              </a:rPr>
              <a:t>English</a:t>
            </a:r>
            <a:endParaRPr lang="ru-RU" dirty="0">
              <a:latin typeface="Neue Machina" panose="00000500000000000000" pitchFamily="50" charset="-52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885" y="1825625"/>
            <a:ext cx="7252230" cy="4351338"/>
          </a:xfrm>
        </p:spPr>
      </p:pic>
    </p:spTree>
    <p:extLst>
      <p:ext uri="{BB962C8B-B14F-4D97-AF65-F5344CB8AC3E}">
        <p14:creationId xmlns:p14="http://schemas.microsoft.com/office/powerpoint/2010/main" val="3633406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Neue Machina" panose="00000500000000000000" pitchFamily="50" charset="-52"/>
              </a:rPr>
              <a:t>Некоторые результаты внутри языков</a:t>
            </a:r>
            <a:r>
              <a:rPr lang="ru-RU" dirty="0" smtClean="0">
                <a:latin typeface="Neue Machina" panose="00000500000000000000" pitchFamily="50" charset="-52"/>
              </a:rPr>
              <a:t>. </a:t>
            </a:r>
            <a:r>
              <a:rPr lang="en-US" dirty="0" smtClean="0">
                <a:latin typeface="Neue Machina" panose="00000500000000000000" pitchFamily="50" charset="-52"/>
              </a:rPr>
              <a:t>English</a:t>
            </a:r>
            <a:endParaRPr lang="ru-RU" dirty="0">
              <a:latin typeface="Neue Machina" panose="00000500000000000000" pitchFamily="50" charset="-52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4662" y="1825625"/>
            <a:ext cx="8702676" cy="4351338"/>
          </a:xfrm>
        </p:spPr>
      </p:pic>
    </p:spTree>
    <p:extLst>
      <p:ext uri="{BB962C8B-B14F-4D97-AF65-F5344CB8AC3E}">
        <p14:creationId xmlns:p14="http://schemas.microsoft.com/office/powerpoint/2010/main" val="2588013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>
                <a:latin typeface="Neue Machina" panose="00000500000000000000" pitchFamily="50" charset="-52"/>
              </a:rPr>
              <a:t>Некоторые результаты внутри языков</a:t>
            </a:r>
            <a:r>
              <a:rPr lang="ru-RU" dirty="0" smtClean="0">
                <a:latin typeface="Neue Machina" panose="00000500000000000000" pitchFamily="50" charset="-52"/>
              </a:rPr>
              <a:t>. </a:t>
            </a:r>
            <a:r>
              <a:rPr lang="en-US" dirty="0" smtClean="0">
                <a:latin typeface="Neue Machina" panose="00000500000000000000" pitchFamily="50" charset="-52"/>
              </a:rPr>
              <a:t>English</a:t>
            </a:r>
            <a:endParaRPr lang="ru-RU" dirty="0">
              <a:latin typeface="Neue Machina" panose="00000500000000000000" pitchFamily="50" charset="-52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2195" y="1705067"/>
            <a:ext cx="6058580" cy="5048817"/>
          </a:xfr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705068"/>
            <a:ext cx="6183517" cy="5152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811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Объект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339" y="222962"/>
            <a:ext cx="10259323" cy="6412077"/>
          </a:xfrm>
        </p:spPr>
      </p:pic>
    </p:spTree>
    <p:extLst>
      <p:ext uri="{BB962C8B-B14F-4D97-AF65-F5344CB8AC3E}">
        <p14:creationId xmlns:p14="http://schemas.microsoft.com/office/powerpoint/2010/main" val="3533575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Neue Machina" panose="00000500000000000000" pitchFamily="50" charset="-52"/>
              </a:rPr>
              <a:t>Межъязыковые</a:t>
            </a:r>
            <a:endParaRPr lang="ru-RU" dirty="0">
              <a:latin typeface="Neue Machina" panose="00000500000000000000" pitchFamily="50" charset="-52"/>
            </a:endParaRPr>
          </a:p>
        </p:txBody>
      </p:sp>
      <p:pic>
        <p:nvPicPr>
          <p:cNvPr id="5" name="Рисунок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690688"/>
            <a:ext cx="10058400" cy="4310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08008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Neue Machina" panose="00000500000000000000" pitchFamily="50" charset="-52"/>
              </a:rPr>
              <a:t>Межъязыковые</a:t>
            </a:r>
            <a:endParaRPr lang="ru-RU" dirty="0">
              <a:latin typeface="Neue Machina" panose="00000500000000000000" pitchFamily="50" charset="-52"/>
            </a:endParaRPr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439" y="1825625"/>
            <a:ext cx="10153122" cy="4351338"/>
          </a:xfrm>
        </p:spPr>
      </p:pic>
    </p:spTree>
    <p:extLst>
      <p:ext uri="{BB962C8B-B14F-4D97-AF65-F5344CB8AC3E}">
        <p14:creationId xmlns:p14="http://schemas.microsoft.com/office/powerpoint/2010/main" val="637221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Объект 5"/>
          <p:cNvPicPr>
            <a:picLocks noGrp="1" noChangeAspect="1"/>
          </p:cNvPicPr>
          <p:nvPr>
            <p:ph idx="1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8514" y="382509"/>
            <a:ext cx="10154972" cy="6092983"/>
          </a:xfrm>
        </p:spPr>
      </p:pic>
    </p:spTree>
    <p:extLst>
      <p:ext uri="{BB962C8B-B14F-4D97-AF65-F5344CB8AC3E}">
        <p14:creationId xmlns:p14="http://schemas.microsoft.com/office/powerpoint/2010/main" val="4087901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Прямоугольник 9"/>
          <p:cNvSpPr/>
          <p:nvPr/>
        </p:nvSpPr>
        <p:spPr>
          <a:xfrm>
            <a:off x="6349112" y="4588260"/>
            <a:ext cx="5233658" cy="1635258"/>
          </a:xfrm>
          <a:prstGeom prst="rect">
            <a:avLst/>
          </a:prstGeom>
          <a:solidFill>
            <a:schemeClr val="accent6">
              <a:lumMod val="20000"/>
              <a:lumOff val="8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9" name="Прямоугольник 8"/>
          <p:cNvSpPr/>
          <p:nvPr/>
        </p:nvSpPr>
        <p:spPr>
          <a:xfrm>
            <a:off x="6349112" y="1690688"/>
            <a:ext cx="5233658" cy="2269740"/>
          </a:xfrm>
          <a:prstGeom prst="rect">
            <a:avLst/>
          </a:prstGeom>
          <a:solidFill>
            <a:schemeClr val="accent3">
              <a:lumMod val="20000"/>
              <a:lumOff val="8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8" name="Прямоугольник 7"/>
          <p:cNvSpPr/>
          <p:nvPr/>
        </p:nvSpPr>
        <p:spPr>
          <a:xfrm>
            <a:off x="850271" y="4404049"/>
            <a:ext cx="5233658" cy="2376687"/>
          </a:xfrm>
          <a:prstGeom prst="rect">
            <a:avLst/>
          </a:prstGeom>
          <a:solidFill>
            <a:schemeClr val="accent5">
              <a:lumMod val="20000"/>
              <a:lumOff val="80000"/>
              <a:alpha val="5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" name="Прямоугольник 6"/>
          <p:cNvSpPr/>
          <p:nvPr/>
        </p:nvSpPr>
        <p:spPr>
          <a:xfrm>
            <a:off x="838199" y="1690688"/>
            <a:ext cx="5245729" cy="2567180"/>
          </a:xfrm>
          <a:prstGeom prst="rect">
            <a:avLst/>
          </a:prstGeom>
          <a:solidFill>
            <a:srgbClr val="FFCCCC">
              <a:alpha val="57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Neue Machina" panose="00000500000000000000" pitchFamily="50" charset="-52"/>
              </a:rPr>
              <a:t>Выводы, мысли, идеи</a:t>
            </a:r>
            <a:endParaRPr lang="ru-RU" dirty="0">
              <a:latin typeface="Neue Machina" panose="00000500000000000000" pitchFamily="50" charset="-52"/>
            </a:endParaRPr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50271" y="1707436"/>
            <a:ext cx="5245729" cy="2550432"/>
          </a:xfrm>
          <a:noFill/>
          <a:ln>
            <a:noFill/>
          </a:ln>
        </p:spPr>
        <p:txBody>
          <a:bodyPr numCol="1">
            <a:noAutofit/>
          </a:bodyPr>
          <a:lstStyle/>
          <a:p>
            <a:pPr marL="0" indent="0">
              <a:buNone/>
            </a:pPr>
            <a:r>
              <a:rPr lang="ru-RU" sz="1600" b="1" dirty="0" smtClean="0">
                <a:latin typeface="Neue Machina" panose="00000500000000000000" pitchFamily="50" charset="-52"/>
              </a:rPr>
              <a:t>Методология</a:t>
            </a:r>
            <a:endParaRPr lang="ru-RU" sz="1600" b="1" dirty="0">
              <a:latin typeface="Neue Machina" panose="00000500000000000000" pitchFamily="50" charset="-52"/>
            </a:endParaRPr>
          </a:p>
          <a:p>
            <a:pPr marL="0" indent="0">
              <a:buNone/>
            </a:pPr>
            <a:r>
              <a:rPr lang="ru-RU" sz="1600" dirty="0">
                <a:latin typeface="Neue Machina" panose="00000500000000000000" pitchFamily="50" charset="-52"/>
              </a:rPr>
              <a:t>Сформированы корпуса ФЕ с семантикой смерти для трёх </a:t>
            </a:r>
            <a:r>
              <a:rPr lang="ru-RU" sz="1600" dirty="0" smtClean="0">
                <a:latin typeface="Neue Machina" panose="00000500000000000000" pitchFamily="50" charset="-52"/>
              </a:rPr>
              <a:t>языков</a:t>
            </a:r>
            <a:endParaRPr lang="ru-RU" sz="1600" dirty="0">
              <a:latin typeface="Neue Machina" panose="00000500000000000000" pitchFamily="50" charset="-52"/>
            </a:endParaRPr>
          </a:p>
          <a:p>
            <a:pPr marL="0" indent="0">
              <a:buNone/>
            </a:pPr>
            <a:r>
              <a:rPr lang="ru-RU" sz="1600" dirty="0">
                <a:latin typeface="Neue Machina" panose="00000500000000000000" pitchFamily="50" charset="-52"/>
              </a:rPr>
              <a:t>Применена категориальная семантическая </a:t>
            </a:r>
            <a:r>
              <a:rPr lang="ru-RU" sz="1600" dirty="0" smtClean="0">
                <a:latin typeface="Neue Machina" panose="00000500000000000000" pitchFamily="50" charset="-52"/>
              </a:rPr>
              <a:t>модель</a:t>
            </a:r>
            <a:endParaRPr lang="ru-RU" sz="1600" dirty="0">
              <a:latin typeface="Neue Machina" panose="00000500000000000000" pitchFamily="50" charset="-52"/>
            </a:endParaRPr>
          </a:p>
          <a:p>
            <a:pPr marL="0" indent="0">
              <a:buNone/>
            </a:pPr>
            <a:r>
              <a:rPr lang="ru-RU" sz="1600" dirty="0">
                <a:latin typeface="Neue Machina" panose="00000500000000000000" pitchFamily="50" charset="-52"/>
              </a:rPr>
              <a:t>Использовано </a:t>
            </a:r>
            <a:r>
              <a:rPr lang="ru-RU" sz="1600" dirty="0" smtClean="0">
                <a:latin typeface="Neue Machina" panose="00000500000000000000" pitchFamily="50" charset="-52"/>
              </a:rPr>
              <a:t>процентное </a:t>
            </a:r>
            <a:r>
              <a:rPr lang="ru-RU" sz="1600" dirty="0">
                <a:latin typeface="Neue Machina" panose="00000500000000000000" pitchFamily="50" charset="-52"/>
              </a:rPr>
              <a:t>сопоставление для корректности </a:t>
            </a:r>
            <a:r>
              <a:rPr lang="ru-RU" sz="1600" dirty="0" smtClean="0">
                <a:latin typeface="Neue Machina" panose="00000500000000000000" pitchFamily="50" charset="-52"/>
              </a:rPr>
              <a:t>сравнения</a:t>
            </a:r>
            <a:endParaRPr lang="ru-RU" sz="1600" dirty="0">
              <a:latin typeface="Neue Machina" panose="00000500000000000000" pitchFamily="50" charset="-52"/>
            </a:endParaRPr>
          </a:p>
          <a:p>
            <a:pPr marL="0" indent="0">
              <a:buNone/>
            </a:pPr>
            <a:r>
              <a:rPr lang="ru-RU" sz="1600" dirty="0">
                <a:latin typeface="Neue Machina" panose="00000500000000000000" pitchFamily="50" charset="-52"/>
              </a:rPr>
              <a:t>Метод эффективен, но требует ручной верификации</a:t>
            </a:r>
          </a:p>
          <a:p>
            <a:pPr marL="0" indent="0">
              <a:buNone/>
            </a:pPr>
            <a:endParaRPr lang="ru-RU" sz="1600" dirty="0">
              <a:latin typeface="Neue Machina" panose="00000500000000000000" pitchFamily="50" charset="-52"/>
            </a:endParaRPr>
          </a:p>
        </p:txBody>
      </p:sp>
      <p:sp>
        <p:nvSpPr>
          <p:cNvPr id="4" name="Прямоугольник 3"/>
          <p:cNvSpPr/>
          <p:nvPr/>
        </p:nvSpPr>
        <p:spPr>
          <a:xfrm>
            <a:off x="850271" y="4472412"/>
            <a:ext cx="5180046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b="1" dirty="0" smtClean="0">
                <a:latin typeface="Neue Machina" panose="00000500000000000000" pitchFamily="50" charset="-52"/>
              </a:rPr>
              <a:t>Результаты</a:t>
            </a:r>
            <a:endParaRPr lang="ru-RU" sz="1600" b="1" dirty="0">
              <a:latin typeface="Neue Machina" panose="00000500000000000000" pitchFamily="50" charset="-52"/>
            </a:endParaRPr>
          </a:p>
          <a:p>
            <a:r>
              <a:rPr lang="ru-RU" sz="1600" dirty="0">
                <a:latin typeface="Neue Machina" panose="00000500000000000000" pitchFamily="50" charset="-52"/>
              </a:rPr>
              <a:t>В русском языке наиболее выражена фаталистическая </a:t>
            </a:r>
            <a:r>
              <a:rPr lang="ru-RU" sz="1600" dirty="0" smtClean="0">
                <a:latin typeface="Neue Machina" panose="00000500000000000000" pitchFamily="50" charset="-52"/>
              </a:rPr>
              <a:t>репрезентация, в английском и сербском – семантика насильственного взаимодействия.</a:t>
            </a:r>
          </a:p>
          <a:p>
            <a:r>
              <a:rPr lang="ru-RU" sz="1600" dirty="0" smtClean="0">
                <a:latin typeface="Neue Machina" panose="00000500000000000000" pitchFamily="50" charset="-52"/>
              </a:rPr>
              <a:t>Наблюдаются </a:t>
            </a:r>
            <a:r>
              <a:rPr lang="ru-RU" sz="1600" dirty="0">
                <a:latin typeface="Neue Machina" panose="00000500000000000000" pitchFamily="50" charset="-52"/>
              </a:rPr>
              <a:t>различия в культурных </a:t>
            </a:r>
            <a:r>
              <a:rPr lang="ru-RU" sz="1600" dirty="0" smtClean="0">
                <a:latin typeface="Neue Machina" panose="00000500000000000000" pitchFamily="50" charset="-52"/>
              </a:rPr>
              <a:t>доминантах</a:t>
            </a:r>
          </a:p>
          <a:p>
            <a:r>
              <a:rPr lang="ru-RU" sz="1600" dirty="0" smtClean="0">
                <a:latin typeface="Neue Machina" panose="00000500000000000000" pitchFamily="50" charset="-52"/>
              </a:rPr>
              <a:t>Прямая </a:t>
            </a:r>
            <a:r>
              <a:rPr lang="ru-RU" sz="1600" dirty="0">
                <a:latin typeface="Neue Machina" panose="00000500000000000000" pitchFamily="50" charset="-52"/>
              </a:rPr>
              <a:t>корреляция с культурной близостью не </a:t>
            </a:r>
            <a:r>
              <a:rPr lang="ru-RU" sz="1600" dirty="0" smtClean="0">
                <a:latin typeface="Neue Machina" panose="00000500000000000000" pitchFamily="50" charset="-52"/>
              </a:rPr>
              <a:t>выявлена</a:t>
            </a:r>
            <a:endParaRPr lang="ru-RU" sz="1600" dirty="0">
              <a:latin typeface="Neue Machina" panose="00000500000000000000" pitchFamily="50" charset="-52"/>
            </a:endParaRPr>
          </a:p>
        </p:txBody>
      </p:sp>
      <p:sp>
        <p:nvSpPr>
          <p:cNvPr id="5" name="Прямоугольник 4"/>
          <p:cNvSpPr/>
          <p:nvPr/>
        </p:nvSpPr>
        <p:spPr>
          <a:xfrm>
            <a:off x="6437013" y="1825625"/>
            <a:ext cx="5269871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b="1" dirty="0" smtClean="0">
                <a:latin typeface="Neue Machina" panose="00000500000000000000" pitchFamily="50" charset="-52"/>
              </a:rPr>
              <a:t>Ограничения</a:t>
            </a:r>
            <a:endParaRPr lang="ru-RU" sz="1600" b="1" dirty="0">
              <a:latin typeface="Neue Machina" panose="00000500000000000000" pitchFamily="50" charset="-52"/>
            </a:endParaRPr>
          </a:p>
          <a:p>
            <a:r>
              <a:rPr lang="ru-RU" sz="1600" dirty="0">
                <a:latin typeface="Neue Machina" panose="00000500000000000000" pitchFamily="50" charset="-52"/>
              </a:rPr>
              <a:t>Английский корпус требует дополнительной проверки</a:t>
            </a:r>
          </a:p>
          <a:p>
            <a:r>
              <a:rPr lang="ru-RU" sz="1600" dirty="0">
                <a:latin typeface="Neue Machina" panose="00000500000000000000" pitchFamily="50" charset="-52"/>
              </a:rPr>
              <a:t>Возможны потери при извлечении из словарей</a:t>
            </a:r>
          </a:p>
          <a:p>
            <a:r>
              <a:rPr lang="ru-RU" sz="1600" dirty="0">
                <a:latin typeface="Neue Machina" panose="00000500000000000000" pitchFamily="50" charset="-52"/>
              </a:rPr>
              <a:t>Для уточнения статистики необходима дальнейшая </a:t>
            </a:r>
            <a:r>
              <a:rPr lang="ru-RU" sz="1600" dirty="0" smtClean="0">
                <a:latin typeface="Neue Machina" panose="00000500000000000000" pitchFamily="50" charset="-52"/>
              </a:rPr>
              <a:t>работа</a:t>
            </a:r>
            <a:endParaRPr lang="ru-RU" sz="1600" dirty="0">
              <a:latin typeface="Neue Machina" panose="00000500000000000000" pitchFamily="50" charset="-52"/>
            </a:endParaRPr>
          </a:p>
        </p:txBody>
      </p:sp>
      <p:sp>
        <p:nvSpPr>
          <p:cNvPr id="6" name="Прямоугольник 5"/>
          <p:cNvSpPr/>
          <p:nvPr/>
        </p:nvSpPr>
        <p:spPr>
          <a:xfrm>
            <a:off x="6437013" y="4684044"/>
            <a:ext cx="5269871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b="1" dirty="0" smtClean="0">
                <a:latin typeface="Neue Machina" panose="00000500000000000000" pitchFamily="50" charset="-52"/>
              </a:rPr>
              <a:t>Перспективы</a:t>
            </a:r>
            <a:endParaRPr lang="ru-RU" sz="1600" b="1" dirty="0">
              <a:latin typeface="Neue Machina" panose="00000500000000000000" pitchFamily="50" charset="-52"/>
            </a:endParaRPr>
          </a:p>
          <a:p>
            <a:r>
              <a:rPr lang="ru-RU" sz="1600" dirty="0">
                <a:latin typeface="Neue Machina" panose="00000500000000000000" pitchFamily="50" charset="-52"/>
              </a:rPr>
              <a:t>Расширение и верификация английского корпуса</a:t>
            </a:r>
          </a:p>
          <a:p>
            <a:r>
              <a:rPr lang="ru-RU" sz="1600" dirty="0">
                <a:latin typeface="Neue Machina" panose="00000500000000000000" pitchFamily="50" charset="-52"/>
              </a:rPr>
              <a:t>Создание полноценного машиночитаемого корпуса ФЕ</a:t>
            </a:r>
          </a:p>
        </p:txBody>
      </p:sp>
    </p:spTree>
    <p:extLst>
      <p:ext uri="{BB962C8B-B14F-4D97-AF65-F5344CB8AC3E}">
        <p14:creationId xmlns:p14="http://schemas.microsoft.com/office/powerpoint/2010/main" val="128381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https://abrakadabra.fun/uploads/posts/2022-02/1645050327_1-abrakadabra-fun-p-milii-kotik-spasibo-za-vnimanie-1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6698" y="0"/>
            <a:ext cx="90805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775903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Neue Machina" panose="00000500000000000000" pitchFamily="50" charset="-52"/>
              </a:rPr>
              <a:t>Методологические ограничения</a:t>
            </a:r>
            <a:endParaRPr lang="ru-RU" dirty="0">
              <a:latin typeface="Neue Machina" panose="00000500000000000000" pitchFamily="50" charset="-52"/>
            </a:endParaRPr>
          </a:p>
        </p:txBody>
      </p:sp>
      <p:pic>
        <p:nvPicPr>
          <p:cNvPr id="18" name="Рисунок 1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8904" y="1491891"/>
            <a:ext cx="9134192" cy="5122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106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Объект 12"/>
          <p:cNvSpPr>
            <a:spLocks noGrp="1"/>
          </p:cNvSpPr>
          <p:nvPr>
            <p:ph idx="1"/>
          </p:nvPr>
        </p:nvSpPr>
        <p:spPr>
          <a:xfrm>
            <a:off x="838200" y="1690687"/>
            <a:ext cx="10515600" cy="4628631"/>
          </a:xfrm>
        </p:spPr>
        <p:txBody>
          <a:bodyPr>
            <a:normAutofit lnSpcReduction="10000"/>
          </a:bodyPr>
          <a:lstStyle/>
          <a:p>
            <a:r>
              <a:rPr lang="ru-RU" sz="2400" dirty="0">
                <a:latin typeface="Neue Machina" panose="00000500000000000000" pitchFamily="50" charset="-52"/>
              </a:rPr>
              <a:t>Качество OCR и искажение </a:t>
            </a:r>
            <a:r>
              <a:rPr lang="ru-RU" sz="2400" dirty="0" smtClean="0">
                <a:latin typeface="Neue Machina" panose="00000500000000000000" pitchFamily="50" charset="-52"/>
              </a:rPr>
              <a:t>текста</a:t>
            </a:r>
          </a:p>
          <a:p>
            <a:endParaRPr lang="en-US" sz="2400" dirty="0">
              <a:latin typeface="Neue Machina" panose="00000500000000000000" pitchFamily="50" charset="-52"/>
            </a:endParaRPr>
          </a:p>
          <a:p>
            <a:endParaRPr lang="en-US" sz="2400" dirty="0" smtClean="0">
              <a:latin typeface="Neue Machina" panose="00000500000000000000" pitchFamily="50" charset="-52"/>
            </a:endParaRPr>
          </a:p>
          <a:p>
            <a:endParaRPr lang="en-US" sz="2400" dirty="0">
              <a:latin typeface="Neue Machina" panose="00000500000000000000" pitchFamily="50" charset="-52"/>
            </a:endParaRPr>
          </a:p>
          <a:p>
            <a:endParaRPr lang="en-US" sz="2400" dirty="0" smtClean="0">
              <a:latin typeface="Neue Machina" panose="00000500000000000000" pitchFamily="50" charset="-52"/>
            </a:endParaRPr>
          </a:p>
          <a:p>
            <a:endParaRPr lang="ru-RU" sz="2400" dirty="0" smtClean="0">
              <a:latin typeface="Neue Machina" panose="00000500000000000000" pitchFamily="50" charset="-52"/>
            </a:endParaRPr>
          </a:p>
          <a:p>
            <a:r>
              <a:rPr lang="ru-RU" sz="2400" dirty="0" smtClean="0">
                <a:latin typeface="Neue Machina" panose="00000500000000000000" pitchFamily="50" charset="-52"/>
              </a:rPr>
              <a:t>Ограниченность автоматической орфографической коррекции (архаика, диалектная лексика)</a:t>
            </a:r>
          </a:p>
          <a:p>
            <a:r>
              <a:rPr lang="ru-RU" sz="2400" dirty="0" smtClean="0">
                <a:latin typeface="Neue Machina" panose="00000500000000000000" pitchFamily="50" charset="-52"/>
              </a:rPr>
              <a:t>Отсутствие дефиниций в части источников</a:t>
            </a:r>
          </a:p>
          <a:p>
            <a:r>
              <a:rPr lang="ru-RU" sz="2400" dirty="0">
                <a:latin typeface="Neue Machina" panose="00000500000000000000" pitchFamily="50" charset="-52"/>
              </a:rPr>
              <a:t>Неоднородная структура словарных </a:t>
            </a:r>
            <a:r>
              <a:rPr lang="ru-RU" sz="2400" dirty="0" smtClean="0">
                <a:latin typeface="Neue Machina" panose="00000500000000000000" pitchFamily="50" charset="-52"/>
              </a:rPr>
              <a:t>статей</a:t>
            </a:r>
            <a:endParaRPr lang="ru-RU" sz="2400" dirty="0">
              <a:latin typeface="Neue Machina" panose="00000500000000000000" pitchFamily="50" charset="-52"/>
            </a:endParaRPr>
          </a:p>
          <a:p>
            <a:r>
              <a:rPr lang="ru-RU" sz="2400" dirty="0">
                <a:latin typeface="Neue Machina" panose="00000500000000000000" pitchFamily="50" charset="-52"/>
              </a:rPr>
              <a:t>Необходимость ручной </a:t>
            </a:r>
            <a:r>
              <a:rPr lang="ru-RU" sz="2400" dirty="0" err="1">
                <a:latin typeface="Neue Machina" panose="00000500000000000000" pitchFamily="50" charset="-52"/>
              </a:rPr>
              <a:t>валидации</a:t>
            </a:r>
            <a:r>
              <a:rPr lang="ru-RU" sz="2400" dirty="0">
                <a:latin typeface="Neue Machina" panose="00000500000000000000" pitchFamily="50" charset="-52"/>
              </a:rPr>
              <a:t> данных</a:t>
            </a:r>
          </a:p>
        </p:txBody>
      </p:sp>
      <p:sp>
        <p:nvSpPr>
          <p:cNvPr id="6" name="Объект 2"/>
          <p:cNvSpPr txBox="1">
            <a:spLocks/>
          </p:cNvSpPr>
          <p:nvPr/>
        </p:nvSpPr>
        <p:spPr>
          <a:xfrm>
            <a:off x="1169672" y="3836777"/>
            <a:ext cx="3639058" cy="505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400" dirty="0" smtClean="0">
                <a:latin typeface="Neue Machina" panose="00000500000000000000" pitchFamily="50" charset="-52"/>
              </a:rPr>
              <a:t>Что видит человек</a:t>
            </a:r>
            <a:endParaRPr lang="ru-RU" sz="1400" dirty="0">
              <a:latin typeface="Neue Machina" panose="00000500000000000000" pitchFamily="50" charset="-52"/>
            </a:endParaRPr>
          </a:p>
        </p:txBody>
      </p:sp>
      <p:sp>
        <p:nvSpPr>
          <p:cNvPr id="7" name="Объект 2"/>
          <p:cNvSpPr txBox="1">
            <a:spLocks/>
          </p:cNvSpPr>
          <p:nvPr/>
        </p:nvSpPr>
        <p:spPr>
          <a:xfrm>
            <a:off x="6096000" y="3870261"/>
            <a:ext cx="3639058" cy="5059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ru-RU" sz="1400" dirty="0" smtClean="0">
                <a:latin typeface="Neue Machina" panose="00000500000000000000" pitchFamily="50" charset="-52"/>
              </a:rPr>
              <a:t>Что видит компьютер</a:t>
            </a:r>
            <a:endParaRPr lang="ru-RU" sz="1400" dirty="0">
              <a:latin typeface="Neue Machina" panose="00000500000000000000" pitchFamily="50" charset="-52"/>
            </a:endParaRPr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3370" y="2018249"/>
            <a:ext cx="4353533" cy="1848108"/>
          </a:xfrm>
          <a:prstGeom prst="rect">
            <a:avLst/>
          </a:prstGeom>
        </p:spPr>
      </p:pic>
      <p:pic>
        <p:nvPicPr>
          <p:cNvPr id="5" name="Рисунок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153" y="2268174"/>
            <a:ext cx="4712879" cy="1505160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Neue Machina" panose="00000500000000000000" pitchFamily="50" charset="-52"/>
              </a:rPr>
              <a:t>Методологические ограничения</a:t>
            </a:r>
            <a:endParaRPr lang="ru-RU" dirty="0">
              <a:latin typeface="Neue Machina" panose="000005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3412693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Прямоугольник 17"/>
          <p:cNvSpPr/>
          <p:nvPr/>
        </p:nvSpPr>
        <p:spPr>
          <a:xfrm>
            <a:off x="6779536" y="3308687"/>
            <a:ext cx="5303062" cy="1546577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effectLst>
            <a:softEdge rad="12700"/>
          </a:effec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050" b="1" dirty="0" smtClean="0">
                <a:latin typeface="Neue Machina" panose="00000500000000000000" pitchFamily="50" charset="-52"/>
              </a:rPr>
              <a:t>Визуализация</a:t>
            </a:r>
          </a:p>
          <a:p>
            <a:pPr>
              <a:lnSpc>
                <a:spcPct val="150000"/>
              </a:lnSpc>
            </a:pPr>
            <a:r>
              <a:rPr lang="en-US" sz="1050" dirty="0" err="1">
                <a:latin typeface="Neue Machina" panose="00000500000000000000" pitchFamily="50" charset="-52"/>
              </a:rPr>
              <a:t>matplotlib</a:t>
            </a:r>
            <a:r>
              <a:rPr lang="en-US" sz="1050" dirty="0">
                <a:latin typeface="Neue Machina" panose="00000500000000000000" pitchFamily="50" charset="-52"/>
              </a:rPr>
              <a:t> – </a:t>
            </a:r>
            <a:r>
              <a:rPr lang="ru-RU" sz="1050" dirty="0">
                <a:latin typeface="Neue Machina" panose="00000500000000000000" pitchFamily="50" charset="-52"/>
              </a:rPr>
              <a:t>базовая визуализация</a:t>
            </a:r>
          </a:p>
          <a:p>
            <a:pPr>
              <a:lnSpc>
                <a:spcPct val="150000"/>
              </a:lnSpc>
            </a:pPr>
            <a:r>
              <a:rPr lang="en-US" sz="1050" dirty="0" err="1">
                <a:latin typeface="Neue Machina" panose="00000500000000000000" pitchFamily="50" charset="-52"/>
              </a:rPr>
              <a:t>seaborn</a:t>
            </a:r>
            <a:r>
              <a:rPr lang="en-US" sz="1050" dirty="0">
                <a:latin typeface="Neue Machina" panose="00000500000000000000" pitchFamily="50" charset="-52"/>
              </a:rPr>
              <a:t> – </a:t>
            </a:r>
            <a:r>
              <a:rPr lang="ru-RU" sz="1050" dirty="0">
                <a:latin typeface="Neue Machina" panose="00000500000000000000" pitchFamily="50" charset="-52"/>
              </a:rPr>
              <a:t>статистическая визуализация</a:t>
            </a:r>
          </a:p>
          <a:p>
            <a:pPr>
              <a:lnSpc>
                <a:spcPct val="150000"/>
              </a:lnSpc>
            </a:pPr>
            <a:r>
              <a:rPr lang="en-US" sz="1050" dirty="0" err="1">
                <a:latin typeface="Neue Machina" panose="00000500000000000000" pitchFamily="50" charset="-52"/>
              </a:rPr>
              <a:t>WordCloud</a:t>
            </a:r>
            <a:r>
              <a:rPr lang="en-US" sz="1050" dirty="0">
                <a:latin typeface="Neue Machina" panose="00000500000000000000" pitchFamily="50" charset="-52"/>
              </a:rPr>
              <a:t> – </a:t>
            </a:r>
            <a:r>
              <a:rPr lang="ru-RU" sz="1050" dirty="0">
                <a:latin typeface="Neue Machina" panose="00000500000000000000" pitchFamily="50" charset="-52"/>
              </a:rPr>
              <a:t>облака слов</a:t>
            </a:r>
          </a:p>
          <a:p>
            <a:pPr>
              <a:lnSpc>
                <a:spcPct val="150000"/>
              </a:lnSpc>
            </a:pPr>
            <a:r>
              <a:rPr lang="en-US" sz="1050" dirty="0" err="1" smtClean="0">
                <a:latin typeface="Neue Machina" panose="00000500000000000000" pitchFamily="50" charset="-52"/>
              </a:rPr>
              <a:t>matplotlib.colors</a:t>
            </a:r>
            <a:r>
              <a:rPr lang="en-US" sz="1050" dirty="0" smtClean="0">
                <a:latin typeface="Neue Machina" panose="00000500000000000000" pitchFamily="50" charset="-52"/>
              </a:rPr>
              <a:t> </a:t>
            </a:r>
            <a:r>
              <a:rPr lang="en-US" sz="1050" dirty="0">
                <a:latin typeface="Neue Machina" panose="00000500000000000000" pitchFamily="50" charset="-52"/>
              </a:rPr>
              <a:t>– </a:t>
            </a:r>
            <a:r>
              <a:rPr lang="ru-RU" sz="1050" dirty="0">
                <a:latin typeface="Neue Machina" panose="00000500000000000000" pitchFamily="50" charset="-52"/>
              </a:rPr>
              <a:t>цветовые схемы</a:t>
            </a:r>
          </a:p>
          <a:p>
            <a:pPr>
              <a:lnSpc>
                <a:spcPct val="150000"/>
              </a:lnSpc>
            </a:pPr>
            <a:r>
              <a:rPr lang="en-US" sz="1050" dirty="0" err="1">
                <a:latin typeface="Neue Machina" panose="00000500000000000000" pitchFamily="50" charset="-52"/>
              </a:rPr>
              <a:t>rcParams</a:t>
            </a:r>
            <a:r>
              <a:rPr lang="en-US" sz="1050" dirty="0">
                <a:latin typeface="Neue Machina" panose="00000500000000000000" pitchFamily="50" charset="-52"/>
              </a:rPr>
              <a:t> – </a:t>
            </a:r>
            <a:r>
              <a:rPr lang="ru-RU" sz="1050" dirty="0">
                <a:latin typeface="Neue Machina" panose="00000500000000000000" pitchFamily="50" charset="-52"/>
              </a:rPr>
              <a:t>настройка отображения</a:t>
            </a:r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0515600" cy="1325563"/>
          </a:xfrm>
        </p:spPr>
        <p:txBody>
          <a:bodyPr/>
          <a:lstStyle/>
          <a:p>
            <a:r>
              <a:rPr lang="ru-RU" dirty="0" smtClean="0">
                <a:latin typeface="Neue Machina" panose="00000500000000000000" pitchFamily="50" charset="-52"/>
              </a:rPr>
              <a:t>Инструменты и алгоритм работы</a:t>
            </a:r>
            <a:endParaRPr lang="ru-RU" dirty="0">
              <a:latin typeface="Neue Machina" panose="00000500000000000000" pitchFamily="50" charset="-52"/>
            </a:endParaRPr>
          </a:p>
        </p:txBody>
      </p:sp>
      <p:sp>
        <p:nvSpPr>
          <p:cNvPr id="4" name="Объект 3"/>
          <p:cNvSpPr>
            <a:spLocks noGrp="1"/>
          </p:cNvSpPr>
          <p:nvPr>
            <p:ph idx="1"/>
          </p:nvPr>
        </p:nvSpPr>
        <p:spPr>
          <a:xfrm>
            <a:off x="79972" y="1778222"/>
            <a:ext cx="2952938" cy="4851967"/>
          </a:xfrm>
          <a:solidFill>
            <a:schemeClr val="accent1">
              <a:lumMod val="20000"/>
              <a:lumOff val="80000"/>
            </a:schemeClr>
          </a:solidFill>
          <a:ln>
            <a:noFill/>
          </a:ln>
          <a:effectLst>
            <a:softEdge rad="12700"/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ru-RU" sz="1050" b="1" dirty="0" smtClean="0">
                <a:latin typeface="Neue Machina" panose="00000500000000000000" pitchFamily="50" charset="-52"/>
              </a:rPr>
              <a:t>Базовые модули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ru-RU" sz="1050" dirty="0" err="1" smtClean="0">
                <a:latin typeface="Neue Machina" panose="00000500000000000000" pitchFamily="50" charset="-52"/>
              </a:rPr>
              <a:t>os</a:t>
            </a:r>
            <a:r>
              <a:rPr lang="ru-RU" sz="1050" dirty="0" smtClean="0">
                <a:latin typeface="Neue Machina" panose="00000500000000000000" pitchFamily="50" charset="-52"/>
              </a:rPr>
              <a:t> </a:t>
            </a:r>
            <a:r>
              <a:rPr lang="ru-RU" sz="1050" dirty="0">
                <a:latin typeface="Neue Machina" panose="00000500000000000000" pitchFamily="50" charset="-52"/>
              </a:rPr>
              <a:t>–</a:t>
            </a:r>
            <a:r>
              <a:rPr lang="ru-RU" sz="1050" dirty="0" smtClean="0">
                <a:latin typeface="Neue Machina" panose="00000500000000000000" pitchFamily="50" charset="-52"/>
              </a:rPr>
              <a:t> </a:t>
            </a:r>
            <a:r>
              <a:rPr lang="ru-RU" sz="1050" dirty="0">
                <a:latin typeface="Neue Machina" panose="00000500000000000000" pitchFamily="50" charset="-52"/>
              </a:rPr>
              <a:t>работа с файловой </a:t>
            </a:r>
            <a:r>
              <a:rPr lang="ru-RU" sz="1050" dirty="0" smtClean="0">
                <a:latin typeface="Neue Machina" panose="00000500000000000000" pitchFamily="50" charset="-52"/>
              </a:rPr>
              <a:t>системой</a:t>
            </a:r>
            <a:endParaRPr lang="ru-RU" sz="1050" dirty="0">
              <a:latin typeface="Neue Machina" panose="00000500000000000000" pitchFamily="50" charset="-5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ru-RU" sz="1050" dirty="0" err="1">
                <a:latin typeface="Neue Machina" panose="00000500000000000000" pitchFamily="50" charset="-52"/>
              </a:rPr>
              <a:t>pathlib</a:t>
            </a:r>
            <a:r>
              <a:rPr lang="ru-RU" sz="1050" dirty="0">
                <a:latin typeface="Neue Machina" panose="00000500000000000000" pitchFamily="50" charset="-52"/>
              </a:rPr>
              <a:t> –</a:t>
            </a:r>
            <a:r>
              <a:rPr lang="ru-RU" sz="1050" dirty="0" smtClean="0">
                <a:latin typeface="Neue Machina" panose="00000500000000000000" pitchFamily="50" charset="-52"/>
              </a:rPr>
              <a:t> </a:t>
            </a:r>
            <a:r>
              <a:rPr lang="ru-RU" sz="1050" dirty="0">
                <a:latin typeface="Neue Machina" panose="00000500000000000000" pitchFamily="50" charset="-52"/>
              </a:rPr>
              <a:t>управление путями к </a:t>
            </a:r>
            <a:r>
              <a:rPr lang="ru-RU" sz="1050" dirty="0" smtClean="0">
                <a:latin typeface="Neue Machina" panose="00000500000000000000" pitchFamily="50" charset="-52"/>
              </a:rPr>
              <a:t>файлам</a:t>
            </a:r>
            <a:endParaRPr lang="ru-RU" sz="1050" dirty="0">
              <a:latin typeface="Neue Machina" panose="00000500000000000000" pitchFamily="50" charset="-5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ru-RU" sz="1050" dirty="0" err="1">
                <a:latin typeface="Neue Machina" panose="00000500000000000000" pitchFamily="50" charset="-52"/>
              </a:rPr>
              <a:t>json</a:t>
            </a:r>
            <a:r>
              <a:rPr lang="ru-RU" sz="1050" dirty="0">
                <a:latin typeface="Neue Machina" panose="00000500000000000000" pitchFamily="50" charset="-52"/>
              </a:rPr>
              <a:t> –</a:t>
            </a:r>
            <a:r>
              <a:rPr lang="ru-RU" sz="1050" dirty="0" smtClean="0">
                <a:latin typeface="Neue Machina" panose="00000500000000000000" pitchFamily="50" charset="-52"/>
              </a:rPr>
              <a:t> </a:t>
            </a:r>
            <a:r>
              <a:rPr lang="ru-RU" sz="1050" dirty="0">
                <a:latin typeface="Neue Machina" panose="00000500000000000000" pitchFamily="50" charset="-52"/>
              </a:rPr>
              <a:t>сохранение и загрузка структурированных </a:t>
            </a:r>
            <a:r>
              <a:rPr lang="ru-RU" sz="1050" dirty="0" smtClean="0">
                <a:latin typeface="Neue Machina" panose="00000500000000000000" pitchFamily="50" charset="-52"/>
              </a:rPr>
              <a:t>данных</a:t>
            </a:r>
            <a:endParaRPr lang="ru-RU" sz="1050" dirty="0">
              <a:latin typeface="Neue Machina" panose="00000500000000000000" pitchFamily="50" charset="-5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ru-RU" sz="1050" dirty="0" err="1">
                <a:latin typeface="Neue Machina" panose="00000500000000000000" pitchFamily="50" charset="-52"/>
              </a:rPr>
              <a:t>re</a:t>
            </a:r>
            <a:r>
              <a:rPr lang="ru-RU" sz="1050" dirty="0">
                <a:latin typeface="Neue Machina" panose="00000500000000000000" pitchFamily="50" charset="-52"/>
              </a:rPr>
              <a:t> –</a:t>
            </a:r>
            <a:r>
              <a:rPr lang="ru-RU" sz="1050" dirty="0" smtClean="0">
                <a:latin typeface="Neue Machina" panose="00000500000000000000" pitchFamily="50" charset="-52"/>
              </a:rPr>
              <a:t> </a:t>
            </a:r>
            <a:r>
              <a:rPr lang="ru-RU" sz="1050" dirty="0">
                <a:latin typeface="Neue Machina" panose="00000500000000000000" pitchFamily="50" charset="-52"/>
              </a:rPr>
              <a:t>регулярные выражения для очистки </a:t>
            </a:r>
            <a:r>
              <a:rPr lang="ru-RU" sz="1050" dirty="0" smtClean="0">
                <a:latin typeface="Neue Machina" panose="00000500000000000000" pitchFamily="50" charset="-52"/>
              </a:rPr>
              <a:t>текста</a:t>
            </a:r>
            <a:endParaRPr lang="ru-RU" sz="1050" dirty="0">
              <a:latin typeface="Neue Machina" panose="00000500000000000000" pitchFamily="50" charset="-5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ru-RU" sz="1050" dirty="0" err="1" smtClean="0">
                <a:latin typeface="Neue Machina" panose="00000500000000000000" pitchFamily="50" charset="-52"/>
              </a:rPr>
              <a:t>string</a:t>
            </a:r>
            <a:r>
              <a:rPr lang="ru-RU" sz="1050" dirty="0" smtClean="0">
                <a:latin typeface="Neue Machina" panose="00000500000000000000" pitchFamily="50" charset="-52"/>
              </a:rPr>
              <a:t> </a:t>
            </a:r>
            <a:r>
              <a:rPr lang="ru-RU" sz="1050" dirty="0">
                <a:latin typeface="Neue Machina" panose="00000500000000000000" pitchFamily="50" charset="-52"/>
              </a:rPr>
              <a:t>–</a:t>
            </a:r>
            <a:r>
              <a:rPr lang="ru-RU" sz="1050" dirty="0" smtClean="0">
                <a:latin typeface="Neue Machina" panose="00000500000000000000" pitchFamily="50" charset="-52"/>
              </a:rPr>
              <a:t> </a:t>
            </a:r>
            <a:r>
              <a:rPr lang="ru-RU" sz="1050" dirty="0">
                <a:latin typeface="Neue Machina" panose="00000500000000000000" pitchFamily="50" charset="-52"/>
              </a:rPr>
              <a:t>обработка </a:t>
            </a:r>
            <a:r>
              <a:rPr lang="ru-RU" sz="1050" dirty="0" smtClean="0">
                <a:latin typeface="Neue Machina" panose="00000500000000000000" pitchFamily="50" charset="-52"/>
              </a:rPr>
              <a:t>символов</a:t>
            </a:r>
            <a:endParaRPr lang="ru-RU" sz="1050" dirty="0">
              <a:latin typeface="Neue Machina" panose="00000500000000000000" pitchFamily="50" charset="-5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ru-RU" sz="1050" dirty="0" err="1">
                <a:latin typeface="Neue Machina" panose="00000500000000000000" pitchFamily="50" charset="-52"/>
              </a:rPr>
              <a:t>unicodedata</a:t>
            </a:r>
            <a:r>
              <a:rPr lang="ru-RU" sz="1050" dirty="0">
                <a:latin typeface="Neue Machina" panose="00000500000000000000" pitchFamily="50" charset="-52"/>
              </a:rPr>
              <a:t> –</a:t>
            </a:r>
            <a:r>
              <a:rPr lang="ru-RU" sz="1050" dirty="0" smtClean="0">
                <a:latin typeface="Neue Machina" panose="00000500000000000000" pitchFamily="50" charset="-52"/>
              </a:rPr>
              <a:t> </a:t>
            </a:r>
            <a:r>
              <a:rPr lang="ru-RU" sz="1050" dirty="0">
                <a:latin typeface="Neue Machina" panose="00000500000000000000" pitchFamily="50" charset="-52"/>
              </a:rPr>
              <a:t>нормализация </a:t>
            </a:r>
            <a:r>
              <a:rPr lang="ru-RU" sz="1050" dirty="0" err="1" smtClean="0">
                <a:latin typeface="Neue Machina" panose="00000500000000000000" pitchFamily="50" charset="-52"/>
              </a:rPr>
              <a:t>Unicode</a:t>
            </a:r>
            <a:endParaRPr lang="ru-RU" sz="1050" dirty="0">
              <a:latin typeface="Neue Machina" panose="00000500000000000000" pitchFamily="50" charset="-5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ru-RU" sz="1050" dirty="0" err="1">
                <a:latin typeface="Neue Machina" panose="00000500000000000000" pitchFamily="50" charset="-52"/>
              </a:rPr>
              <a:t>collections</a:t>
            </a:r>
            <a:r>
              <a:rPr lang="ru-RU" sz="1050" dirty="0">
                <a:latin typeface="Neue Machina" panose="00000500000000000000" pitchFamily="50" charset="-52"/>
              </a:rPr>
              <a:t> (</a:t>
            </a:r>
            <a:r>
              <a:rPr lang="ru-RU" sz="1050" dirty="0" err="1">
                <a:latin typeface="Neue Machina" panose="00000500000000000000" pitchFamily="50" charset="-52"/>
              </a:rPr>
              <a:t>Counter</a:t>
            </a:r>
            <a:r>
              <a:rPr lang="ru-RU" sz="1050" dirty="0">
                <a:latin typeface="Neue Machina" panose="00000500000000000000" pitchFamily="50" charset="-52"/>
              </a:rPr>
              <a:t>, </a:t>
            </a:r>
            <a:r>
              <a:rPr lang="ru-RU" sz="1050" dirty="0" err="1">
                <a:latin typeface="Neue Machina" panose="00000500000000000000" pitchFamily="50" charset="-52"/>
              </a:rPr>
              <a:t>defaultdict</a:t>
            </a:r>
            <a:r>
              <a:rPr lang="ru-RU" sz="1050" dirty="0">
                <a:latin typeface="Neue Machina" panose="00000500000000000000" pitchFamily="50" charset="-52"/>
              </a:rPr>
              <a:t>) –</a:t>
            </a:r>
            <a:r>
              <a:rPr lang="ru-RU" sz="1050" dirty="0" smtClean="0">
                <a:latin typeface="Neue Machina" panose="00000500000000000000" pitchFamily="50" charset="-52"/>
              </a:rPr>
              <a:t> </a:t>
            </a:r>
            <a:r>
              <a:rPr lang="ru-RU" sz="1050" dirty="0">
                <a:latin typeface="Neue Machina" panose="00000500000000000000" pitchFamily="50" charset="-52"/>
              </a:rPr>
              <a:t>частотный </a:t>
            </a:r>
            <a:r>
              <a:rPr lang="ru-RU" sz="1050" dirty="0" smtClean="0">
                <a:latin typeface="Neue Machina" panose="00000500000000000000" pitchFamily="50" charset="-52"/>
              </a:rPr>
              <a:t>анализ</a:t>
            </a:r>
            <a:endParaRPr lang="ru-RU" sz="1050" dirty="0">
              <a:latin typeface="Neue Machina" panose="00000500000000000000" pitchFamily="50" charset="-5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ru-RU" sz="1050" dirty="0" err="1" smtClean="0">
                <a:latin typeface="Neue Machina" panose="00000500000000000000" pitchFamily="50" charset="-52"/>
              </a:rPr>
              <a:t>tqdm</a:t>
            </a:r>
            <a:r>
              <a:rPr lang="ru-RU" sz="1050" dirty="0" smtClean="0">
                <a:latin typeface="Neue Machina" panose="00000500000000000000" pitchFamily="50" charset="-52"/>
              </a:rPr>
              <a:t> </a:t>
            </a:r>
            <a:r>
              <a:rPr lang="ru-RU" sz="1050" dirty="0">
                <a:latin typeface="Neue Machina" panose="00000500000000000000" pitchFamily="50" charset="-52"/>
              </a:rPr>
              <a:t>–</a:t>
            </a:r>
            <a:r>
              <a:rPr lang="ru-RU" sz="1050" dirty="0" smtClean="0">
                <a:latin typeface="Neue Machina" panose="00000500000000000000" pitchFamily="50" charset="-52"/>
              </a:rPr>
              <a:t> </a:t>
            </a:r>
            <a:r>
              <a:rPr lang="ru-RU" sz="1050" dirty="0">
                <a:latin typeface="Neue Machina" panose="00000500000000000000" pitchFamily="50" charset="-52"/>
              </a:rPr>
              <a:t>индикатор </a:t>
            </a:r>
            <a:r>
              <a:rPr lang="ru-RU" sz="1050" dirty="0" smtClean="0">
                <a:latin typeface="Neue Machina" panose="00000500000000000000" pitchFamily="50" charset="-52"/>
              </a:rPr>
              <a:t>прогресса</a:t>
            </a:r>
            <a:endParaRPr lang="ru-RU" sz="1050" dirty="0">
              <a:latin typeface="Neue Machina" panose="00000500000000000000" pitchFamily="50" charset="-5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ru-RU" sz="1050" dirty="0" err="1">
                <a:latin typeface="Neue Machina" panose="00000500000000000000" pitchFamily="50" charset="-52"/>
              </a:rPr>
              <a:t>random</a:t>
            </a:r>
            <a:r>
              <a:rPr lang="ru-RU" sz="1050" dirty="0">
                <a:latin typeface="Neue Machina" panose="00000500000000000000" pitchFamily="50" charset="-52"/>
              </a:rPr>
              <a:t> –</a:t>
            </a:r>
            <a:r>
              <a:rPr lang="ru-RU" sz="1050" dirty="0" smtClean="0">
                <a:latin typeface="Neue Machina" panose="00000500000000000000" pitchFamily="50" charset="-52"/>
              </a:rPr>
              <a:t> </a:t>
            </a:r>
            <a:r>
              <a:rPr lang="ru-RU" sz="1050" dirty="0">
                <a:latin typeface="Neue Machina" panose="00000500000000000000" pitchFamily="50" charset="-52"/>
              </a:rPr>
              <a:t>фиксирование </a:t>
            </a:r>
            <a:r>
              <a:rPr lang="ru-RU" sz="1050" dirty="0" smtClean="0">
                <a:latin typeface="Neue Machina" panose="00000500000000000000" pitchFamily="50" charset="-52"/>
              </a:rPr>
              <a:t>случайности</a:t>
            </a:r>
          </a:p>
        </p:txBody>
      </p:sp>
      <p:sp>
        <p:nvSpPr>
          <p:cNvPr id="6" name="Объект 3"/>
          <p:cNvSpPr txBox="1">
            <a:spLocks/>
          </p:cNvSpPr>
          <p:nvPr/>
        </p:nvSpPr>
        <p:spPr>
          <a:xfrm>
            <a:off x="3152868" y="3596566"/>
            <a:ext cx="3506710" cy="214320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 cmpd="sng" algn="ctr">
            <a:noFill/>
            <a:prstDash val="solid"/>
            <a:miter lim="800000"/>
          </a:ln>
          <a:effectLst>
            <a:softEdge rad="12700"/>
          </a:effectLst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dk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lang="ru-RU" sz="1050" b="1" dirty="0">
                <a:latin typeface="Neue Machina" panose="00000500000000000000" pitchFamily="50" charset="-52"/>
              </a:rPr>
              <a:t>Морфологическая нормализация и </a:t>
            </a:r>
            <a:r>
              <a:rPr lang="en-US" sz="1050" b="1" dirty="0">
                <a:latin typeface="Neue Machina" panose="00000500000000000000" pitchFamily="50" charset="-52"/>
              </a:rPr>
              <a:t>NLP </a:t>
            </a:r>
            <a:endParaRPr lang="ru-RU" sz="1050" b="1" dirty="0" smtClean="0">
              <a:latin typeface="Neue Machina" panose="00000500000000000000" pitchFamily="50" charset="-5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1050" dirty="0" err="1" smtClean="0">
                <a:latin typeface="Neue Machina" panose="00000500000000000000" pitchFamily="50" charset="-52"/>
              </a:rPr>
              <a:t>nltk</a:t>
            </a:r>
            <a:r>
              <a:rPr lang="en-US" sz="1050" dirty="0" smtClean="0">
                <a:latin typeface="Neue Machina" panose="00000500000000000000" pitchFamily="50" charset="-52"/>
              </a:rPr>
              <a:t> – </a:t>
            </a:r>
            <a:r>
              <a:rPr lang="ru-RU" sz="1050" dirty="0" err="1" smtClean="0">
                <a:latin typeface="Neue Machina" panose="00000500000000000000" pitchFamily="50" charset="-52"/>
              </a:rPr>
              <a:t>токенизация</a:t>
            </a:r>
            <a:r>
              <a:rPr lang="ru-RU" sz="1050" dirty="0" smtClean="0">
                <a:latin typeface="Neue Machina" panose="00000500000000000000" pitchFamily="50" charset="-52"/>
              </a:rPr>
              <a:t>, стоп-слова, </a:t>
            </a:r>
            <a:r>
              <a:rPr lang="ru-RU" sz="1050" dirty="0" err="1" smtClean="0">
                <a:latin typeface="Neue Machina" panose="00000500000000000000" pitchFamily="50" charset="-52"/>
              </a:rPr>
              <a:t>лемматизация</a:t>
            </a:r>
            <a:endParaRPr lang="ru-RU" sz="1050" dirty="0" smtClean="0">
              <a:latin typeface="Neue Machina" panose="00000500000000000000" pitchFamily="50" charset="-52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1050" dirty="0" smtClean="0">
                <a:latin typeface="Neue Machina" panose="00000500000000000000" pitchFamily="50" charset="-52"/>
              </a:rPr>
              <a:t>stanza – </a:t>
            </a:r>
            <a:r>
              <a:rPr lang="ru-RU" sz="1050" dirty="0" err="1" smtClean="0">
                <a:latin typeface="Neue Machina" panose="00000500000000000000" pitchFamily="50" charset="-52"/>
              </a:rPr>
              <a:t>лемматизация</a:t>
            </a:r>
            <a:r>
              <a:rPr lang="ru-RU" sz="1050" dirty="0" smtClean="0">
                <a:latin typeface="Neue Machina" panose="00000500000000000000" pitchFamily="50" charset="-52"/>
              </a:rPr>
              <a:t> (сербский язык)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050" dirty="0" smtClean="0">
                <a:latin typeface="Neue Machina" panose="00000500000000000000" pitchFamily="50" charset="-52"/>
              </a:rPr>
              <a:t>pymorphy3 – </a:t>
            </a:r>
            <a:r>
              <a:rPr lang="ru-RU" sz="1050" dirty="0" smtClean="0">
                <a:latin typeface="Neue Machina" panose="00000500000000000000" pitchFamily="50" charset="-52"/>
              </a:rPr>
              <a:t>морфологический анализ русского языка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1050" dirty="0" smtClean="0">
                <a:latin typeface="Neue Machina" panose="00000500000000000000" pitchFamily="50" charset="-52"/>
              </a:rPr>
              <a:t>spellchecker – </a:t>
            </a:r>
            <a:r>
              <a:rPr lang="ru-RU" sz="1050" dirty="0" smtClean="0">
                <a:latin typeface="Neue Machina" panose="00000500000000000000" pitchFamily="50" charset="-52"/>
              </a:rPr>
              <a:t>исправление </a:t>
            </a:r>
            <a:r>
              <a:rPr lang="en-US" sz="1050" dirty="0" smtClean="0">
                <a:latin typeface="Neue Machina" panose="00000500000000000000" pitchFamily="50" charset="-52"/>
              </a:rPr>
              <a:t>OCR-</a:t>
            </a:r>
            <a:r>
              <a:rPr lang="ru-RU" sz="1050" dirty="0" smtClean="0">
                <a:latin typeface="Neue Machina" panose="00000500000000000000" pitchFamily="50" charset="-52"/>
              </a:rPr>
              <a:t>ошибок</a:t>
            </a:r>
          </a:p>
        </p:txBody>
      </p:sp>
      <p:sp>
        <p:nvSpPr>
          <p:cNvPr id="8" name="Прямоугольник 7"/>
          <p:cNvSpPr/>
          <p:nvPr/>
        </p:nvSpPr>
        <p:spPr>
          <a:xfrm>
            <a:off x="3154374" y="1776136"/>
            <a:ext cx="3506710" cy="819455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  <a:effectLst>
            <a:softEdge rad="12700"/>
          </a:effectLst>
        </p:spPr>
        <p:txBody>
          <a:bodyPr wrap="square">
            <a:spAutoFit/>
          </a:bodyPr>
          <a:lstStyle/>
          <a:p>
            <a:pPr lvl="0">
              <a:lnSpc>
                <a:spcPct val="150000"/>
              </a:lnSpc>
            </a:pPr>
            <a:r>
              <a:rPr lang="ru-RU" sz="1050" b="1" dirty="0">
                <a:solidFill>
                  <a:prstClr val="black"/>
                </a:solidFill>
                <a:latin typeface="Neue Machina" panose="00000500000000000000" pitchFamily="50" charset="-52"/>
              </a:rPr>
              <a:t>Извлечение текста (PDF / OCR</a:t>
            </a:r>
            <a:r>
              <a:rPr lang="ru-RU" sz="1050" b="1" dirty="0" smtClean="0">
                <a:solidFill>
                  <a:prstClr val="black"/>
                </a:solidFill>
                <a:latin typeface="Neue Machina" panose="00000500000000000000" pitchFamily="50" charset="-52"/>
              </a:rPr>
              <a:t>)</a:t>
            </a:r>
            <a:endParaRPr lang="ru-RU" sz="1050" b="1" dirty="0">
              <a:solidFill>
                <a:prstClr val="black"/>
              </a:solidFill>
              <a:latin typeface="Neue Machina" panose="00000500000000000000" pitchFamily="50" charset="-52"/>
            </a:endParaRPr>
          </a:p>
          <a:p>
            <a:pPr lvl="0">
              <a:lnSpc>
                <a:spcPct val="150000"/>
              </a:lnSpc>
            </a:pPr>
            <a:r>
              <a:rPr lang="ru-RU" sz="1050" dirty="0" err="1">
                <a:solidFill>
                  <a:prstClr val="black"/>
                </a:solidFill>
                <a:latin typeface="Neue Machina" panose="00000500000000000000" pitchFamily="50" charset="-52"/>
              </a:rPr>
              <a:t>fitz</a:t>
            </a:r>
            <a:r>
              <a:rPr lang="ru-RU" sz="1050" dirty="0">
                <a:solidFill>
                  <a:prstClr val="black"/>
                </a:solidFill>
                <a:latin typeface="Neue Machina" panose="00000500000000000000" pitchFamily="50" charset="-52"/>
              </a:rPr>
              <a:t> (</a:t>
            </a:r>
            <a:r>
              <a:rPr lang="ru-RU" sz="1050" dirty="0" err="1">
                <a:solidFill>
                  <a:prstClr val="black"/>
                </a:solidFill>
                <a:latin typeface="Neue Machina" panose="00000500000000000000" pitchFamily="50" charset="-52"/>
              </a:rPr>
              <a:t>PyMuPDF</a:t>
            </a:r>
            <a:r>
              <a:rPr lang="ru-RU" sz="1050" dirty="0">
                <a:solidFill>
                  <a:prstClr val="black"/>
                </a:solidFill>
                <a:latin typeface="Neue Machina" panose="00000500000000000000" pitchFamily="50" charset="-52"/>
              </a:rPr>
              <a:t>) – извлечение текста из </a:t>
            </a:r>
            <a:r>
              <a:rPr lang="ru-RU" sz="1050" dirty="0" smtClean="0">
                <a:solidFill>
                  <a:prstClr val="black"/>
                </a:solidFill>
                <a:latin typeface="Neue Machina" panose="00000500000000000000" pitchFamily="50" charset="-52"/>
              </a:rPr>
              <a:t>PDF-файлов</a:t>
            </a:r>
            <a:endParaRPr lang="ru-RU" sz="1050" dirty="0">
              <a:solidFill>
                <a:prstClr val="black"/>
              </a:solidFill>
              <a:latin typeface="Neue Machina" panose="00000500000000000000" pitchFamily="50" charset="-52"/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6779536" y="1776136"/>
            <a:ext cx="5303062" cy="1546577"/>
          </a:xfrm>
          <a:prstGeom prst="rect">
            <a:avLst/>
          </a:prstGeom>
          <a:solidFill>
            <a:srgbClr val="FFCCFF"/>
          </a:solidFill>
          <a:effectLst>
            <a:softEdge rad="12700"/>
          </a:effec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050" b="1" dirty="0">
                <a:latin typeface="Neue Machina" panose="00000500000000000000" pitchFamily="50" charset="-52"/>
              </a:rPr>
              <a:t>Ресурсы </a:t>
            </a:r>
            <a:r>
              <a:rPr lang="en-US" sz="1050" b="1" dirty="0" smtClean="0">
                <a:latin typeface="Neue Machina" panose="00000500000000000000" pitchFamily="50" charset="-52"/>
              </a:rPr>
              <a:t>NLTK</a:t>
            </a:r>
            <a:endParaRPr lang="en-US" sz="1050" b="1" dirty="0">
              <a:latin typeface="Neue Machina" panose="00000500000000000000" pitchFamily="50" charset="-52"/>
            </a:endParaRPr>
          </a:p>
          <a:p>
            <a:pPr>
              <a:lnSpc>
                <a:spcPct val="150000"/>
              </a:lnSpc>
            </a:pPr>
            <a:r>
              <a:rPr lang="en-US" sz="1050" dirty="0" err="1">
                <a:latin typeface="Neue Machina" panose="00000500000000000000" pitchFamily="50" charset="-52"/>
              </a:rPr>
              <a:t>punkt</a:t>
            </a:r>
            <a:r>
              <a:rPr lang="en-US" sz="1050" dirty="0">
                <a:latin typeface="Neue Machina" panose="00000500000000000000" pitchFamily="50" charset="-52"/>
              </a:rPr>
              <a:t> – </a:t>
            </a:r>
            <a:r>
              <a:rPr lang="ru-RU" sz="1050" dirty="0" err="1">
                <a:latin typeface="Neue Machina" panose="00000500000000000000" pitchFamily="50" charset="-52"/>
              </a:rPr>
              <a:t>токенизация</a:t>
            </a:r>
            <a:endParaRPr lang="ru-RU" sz="1050" dirty="0">
              <a:latin typeface="Neue Machina" panose="00000500000000000000" pitchFamily="50" charset="-52"/>
            </a:endParaRPr>
          </a:p>
          <a:p>
            <a:pPr>
              <a:lnSpc>
                <a:spcPct val="150000"/>
              </a:lnSpc>
            </a:pPr>
            <a:r>
              <a:rPr lang="en-US" sz="1050" dirty="0" err="1">
                <a:latin typeface="Neue Machina" panose="00000500000000000000" pitchFamily="50" charset="-52"/>
              </a:rPr>
              <a:t>stopwords</a:t>
            </a:r>
            <a:r>
              <a:rPr lang="en-US" sz="1050" dirty="0">
                <a:latin typeface="Neue Machina" panose="00000500000000000000" pitchFamily="50" charset="-52"/>
              </a:rPr>
              <a:t> – </a:t>
            </a:r>
            <a:r>
              <a:rPr lang="ru-RU" sz="1050" dirty="0">
                <a:latin typeface="Neue Machina" panose="00000500000000000000" pitchFamily="50" charset="-52"/>
              </a:rPr>
              <a:t>списки стоп-слов</a:t>
            </a:r>
          </a:p>
          <a:p>
            <a:pPr>
              <a:lnSpc>
                <a:spcPct val="150000"/>
              </a:lnSpc>
            </a:pPr>
            <a:r>
              <a:rPr lang="en-US" sz="1050" dirty="0" err="1">
                <a:latin typeface="Neue Machina" panose="00000500000000000000" pitchFamily="50" charset="-52"/>
              </a:rPr>
              <a:t>wordnet</a:t>
            </a:r>
            <a:r>
              <a:rPr lang="en-US" sz="1050" dirty="0">
                <a:latin typeface="Neue Machina" panose="00000500000000000000" pitchFamily="50" charset="-52"/>
              </a:rPr>
              <a:t> – </a:t>
            </a:r>
            <a:r>
              <a:rPr lang="ru-RU" sz="1050" dirty="0">
                <a:latin typeface="Neue Machina" panose="00000500000000000000" pitchFamily="50" charset="-52"/>
              </a:rPr>
              <a:t>лексическая база</a:t>
            </a:r>
          </a:p>
          <a:p>
            <a:pPr>
              <a:lnSpc>
                <a:spcPct val="150000"/>
              </a:lnSpc>
            </a:pPr>
            <a:r>
              <a:rPr lang="en-US" sz="1050" dirty="0">
                <a:latin typeface="Neue Machina" panose="00000500000000000000" pitchFamily="50" charset="-52"/>
              </a:rPr>
              <a:t>omw-1.4 – </a:t>
            </a:r>
            <a:r>
              <a:rPr lang="ru-RU" sz="1050" dirty="0">
                <a:latin typeface="Neue Machina" panose="00000500000000000000" pitchFamily="50" charset="-52"/>
              </a:rPr>
              <a:t>расширение </a:t>
            </a:r>
            <a:r>
              <a:rPr lang="en-US" sz="1050" dirty="0">
                <a:latin typeface="Neue Machina" panose="00000500000000000000" pitchFamily="50" charset="-52"/>
              </a:rPr>
              <a:t>WordNet</a:t>
            </a:r>
          </a:p>
          <a:p>
            <a:pPr>
              <a:lnSpc>
                <a:spcPct val="150000"/>
              </a:lnSpc>
            </a:pPr>
            <a:r>
              <a:rPr lang="en-US" sz="1050" dirty="0" err="1">
                <a:latin typeface="Neue Machina" panose="00000500000000000000" pitchFamily="50" charset="-52"/>
              </a:rPr>
              <a:t>averaged_perceptron_tagger</a:t>
            </a:r>
            <a:r>
              <a:rPr lang="en-US" sz="1050" dirty="0">
                <a:latin typeface="Neue Machina" panose="00000500000000000000" pitchFamily="50" charset="-52"/>
              </a:rPr>
              <a:t> – POS-</a:t>
            </a:r>
            <a:r>
              <a:rPr lang="ru-RU" sz="1050" dirty="0" err="1">
                <a:latin typeface="Neue Machina" panose="00000500000000000000" pitchFamily="50" charset="-52"/>
              </a:rPr>
              <a:t>теггинг</a:t>
            </a:r>
            <a:endParaRPr lang="ru-RU" sz="1050" dirty="0">
              <a:latin typeface="Neue Machina" panose="00000500000000000000" pitchFamily="50" charset="-52"/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3152868" y="5810734"/>
            <a:ext cx="3506710" cy="819455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effectLst>
            <a:softEdge rad="12700"/>
          </a:effec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050" b="1" dirty="0">
                <a:latin typeface="Neue Machina" panose="00000500000000000000" pitchFamily="50" charset="-52"/>
              </a:rPr>
              <a:t>Сопоставление строк и поиск похожих </a:t>
            </a:r>
            <a:r>
              <a:rPr lang="ru-RU" sz="1050" b="1" dirty="0" smtClean="0">
                <a:latin typeface="Neue Machina" panose="00000500000000000000" pitchFamily="50" charset="-52"/>
              </a:rPr>
              <a:t>фрагментов</a:t>
            </a:r>
            <a:endParaRPr lang="ru-RU" sz="1050" b="1" dirty="0">
              <a:latin typeface="Neue Machina" panose="00000500000000000000" pitchFamily="50" charset="-52"/>
            </a:endParaRPr>
          </a:p>
          <a:p>
            <a:pPr>
              <a:lnSpc>
                <a:spcPct val="150000"/>
              </a:lnSpc>
            </a:pPr>
            <a:r>
              <a:rPr lang="ru-RU" sz="1050" dirty="0" err="1">
                <a:latin typeface="Neue Machina" panose="00000500000000000000" pitchFamily="50" charset="-52"/>
              </a:rPr>
              <a:t>rapidfuzz</a:t>
            </a:r>
            <a:r>
              <a:rPr lang="ru-RU" sz="1050" dirty="0">
                <a:latin typeface="Neue Machina" panose="00000500000000000000" pitchFamily="50" charset="-52"/>
              </a:rPr>
              <a:t> – </a:t>
            </a:r>
            <a:r>
              <a:rPr lang="ru-RU" sz="1050" dirty="0" err="1">
                <a:latin typeface="Neue Machina" panose="00000500000000000000" pitchFamily="50" charset="-52"/>
              </a:rPr>
              <a:t>fuzzy</a:t>
            </a:r>
            <a:r>
              <a:rPr lang="ru-RU" sz="1050" dirty="0">
                <a:latin typeface="Neue Machina" panose="00000500000000000000" pitchFamily="50" charset="-52"/>
              </a:rPr>
              <a:t> </a:t>
            </a:r>
            <a:r>
              <a:rPr lang="ru-RU" sz="1050" dirty="0" err="1">
                <a:latin typeface="Neue Machina" panose="00000500000000000000" pitchFamily="50" charset="-52"/>
              </a:rPr>
              <a:t>matching</a:t>
            </a:r>
            <a:endParaRPr lang="ru-RU" sz="1050" dirty="0">
              <a:latin typeface="Neue Machina" panose="00000500000000000000" pitchFamily="50" charset="-52"/>
            </a:endParaRPr>
          </a:p>
        </p:txBody>
      </p:sp>
      <p:sp>
        <p:nvSpPr>
          <p:cNvPr id="16" name="Прямоугольник 15"/>
          <p:cNvSpPr/>
          <p:nvPr/>
        </p:nvSpPr>
        <p:spPr>
          <a:xfrm>
            <a:off x="6779536" y="4841238"/>
            <a:ext cx="5303062" cy="178895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effectLst>
            <a:softEdge rad="12700"/>
          </a:effec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050" b="1" dirty="0">
                <a:latin typeface="Neue Machina" panose="00000500000000000000" pitchFamily="50" charset="-52"/>
              </a:rPr>
              <a:t>Семантическое представление и кластеризация</a:t>
            </a:r>
          </a:p>
          <a:p>
            <a:pPr>
              <a:lnSpc>
                <a:spcPct val="150000"/>
              </a:lnSpc>
            </a:pPr>
            <a:r>
              <a:rPr lang="en-US" sz="1050" dirty="0">
                <a:latin typeface="Neue Machina" panose="00000500000000000000" pitchFamily="50" charset="-52"/>
              </a:rPr>
              <a:t>sentence-transformers – </a:t>
            </a:r>
            <a:r>
              <a:rPr lang="ru-RU" sz="1050" dirty="0">
                <a:latin typeface="Neue Machina" panose="00000500000000000000" pitchFamily="50" charset="-52"/>
              </a:rPr>
              <a:t>получение семантических </a:t>
            </a:r>
            <a:r>
              <a:rPr lang="ru-RU" sz="1050" dirty="0" err="1">
                <a:latin typeface="Neue Machina" panose="00000500000000000000" pitchFamily="50" charset="-52"/>
              </a:rPr>
              <a:t>эмбеддингов</a:t>
            </a:r>
            <a:endParaRPr lang="ru-RU" sz="1050" dirty="0">
              <a:latin typeface="Neue Machina" panose="00000500000000000000" pitchFamily="50" charset="-52"/>
            </a:endParaRPr>
          </a:p>
          <a:p>
            <a:pPr>
              <a:lnSpc>
                <a:spcPct val="150000"/>
              </a:lnSpc>
            </a:pPr>
            <a:r>
              <a:rPr lang="en-US" sz="1050" dirty="0" err="1">
                <a:latin typeface="Neue Machina" panose="00000500000000000000" pitchFamily="50" charset="-52"/>
              </a:rPr>
              <a:t>sklearn.feature_extraction.text</a:t>
            </a:r>
            <a:r>
              <a:rPr lang="en-US" sz="1050" dirty="0">
                <a:latin typeface="Neue Machina" panose="00000500000000000000" pitchFamily="50" charset="-52"/>
              </a:rPr>
              <a:t> (</a:t>
            </a:r>
            <a:r>
              <a:rPr lang="en-US" sz="1050" dirty="0" err="1">
                <a:latin typeface="Neue Machina" panose="00000500000000000000" pitchFamily="50" charset="-52"/>
              </a:rPr>
              <a:t>TfidfVectorizer</a:t>
            </a:r>
            <a:r>
              <a:rPr lang="en-US" sz="1050" dirty="0">
                <a:latin typeface="Neue Machina" panose="00000500000000000000" pitchFamily="50" charset="-52"/>
              </a:rPr>
              <a:t>) – TF-IDF-</a:t>
            </a:r>
            <a:r>
              <a:rPr lang="ru-RU" sz="1050" dirty="0">
                <a:latin typeface="Neue Machina" panose="00000500000000000000" pitchFamily="50" charset="-52"/>
              </a:rPr>
              <a:t>векторизация</a:t>
            </a:r>
          </a:p>
          <a:p>
            <a:pPr>
              <a:lnSpc>
                <a:spcPct val="150000"/>
              </a:lnSpc>
            </a:pPr>
            <a:r>
              <a:rPr lang="en-US" sz="1050" dirty="0" err="1">
                <a:latin typeface="Neue Machina" panose="00000500000000000000" pitchFamily="50" charset="-52"/>
              </a:rPr>
              <a:t>sklearn.metrics.pairwise</a:t>
            </a:r>
            <a:r>
              <a:rPr lang="en-US" sz="1050" dirty="0">
                <a:latin typeface="Neue Machina" panose="00000500000000000000" pitchFamily="50" charset="-52"/>
              </a:rPr>
              <a:t> (</a:t>
            </a:r>
            <a:r>
              <a:rPr lang="en-US" sz="1050" dirty="0" err="1">
                <a:latin typeface="Neue Machina" panose="00000500000000000000" pitchFamily="50" charset="-52"/>
              </a:rPr>
              <a:t>cosine_similarity</a:t>
            </a:r>
            <a:r>
              <a:rPr lang="en-US" sz="1050" dirty="0">
                <a:latin typeface="Neue Machina" panose="00000500000000000000" pitchFamily="50" charset="-52"/>
              </a:rPr>
              <a:t>) – </a:t>
            </a:r>
            <a:r>
              <a:rPr lang="ru-RU" sz="1050" dirty="0">
                <a:latin typeface="Neue Machina" panose="00000500000000000000" pitchFamily="50" charset="-52"/>
              </a:rPr>
              <a:t>вычисление семантической близости</a:t>
            </a:r>
          </a:p>
          <a:p>
            <a:pPr>
              <a:lnSpc>
                <a:spcPct val="150000"/>
              </a:lnSpc>
            </a:pPr>
            <a:r>
              <a:rPr lang="en-US" sz="1050" dirty="0" err="1">
                <a:latin typeface="Neue Machina" panose="00000500000000000000" pitchFamily="50" charset="-52"/>
              </a:rPr>
              <a:t>sklearn.cluster</a:t>
            </a:r>
            <a:r>
              <a:rPr lang="en-US" sz="1050" dirty="0">
                <a:latin typeface="Neue Machina" panose="00000500000000000000" pitchFamily="50" charset="-52"/>
              </a:rPr>
              <a:t> (</a:t>
            </a:r>
            <a:r>
              <a:rPr lang="en-US" sz="1050" dirty="0" err="1">
                <a:latin typeface="Neue Machina" panose="00000500000000000000" pitchFamily="50" charset="-52"/>
              </a:rPr>
              <a:t>KMeans</a:t>
            </a:r>
            <a:r>
              <a:rPr lang="en-US" sz="1050" dirty="0">
                <a:latin typeface="Neue Machina" panose="00000500000000000000" pitchFamily="50" charset="-52"/>
              </a:rPr>
              <a:t>) – </a:t>
            </a:r>
            <a:r>
              <a:rPr lang="ru-RU" sz="1050" dirty="0">
                <a:latin typeface="Neue Machina" panose="00000500000000000000" pitchFamily="50" charset="-52"/>
              </a:rPr>
              <a:t>кластеризация</a:t>
            </a:r>
          </a:p>
          <a:p>
            <a:pPr>
              <a:lnSpc>
                <a:spcPct val="150000"/>
              </a:lnSpc>
            </a:pPr>
            <a:r>
              <a:rPr lang="en-US" sz="1050" dirty="0" err="1">
                <a:latin typeface="Neue Machina" panose="00000500000000000000" pitchFamily="50" charset="-52"/>
              </a:rPr>
              <a:t>numpy</a:t>
            </a:r>
            <a:r>
              <a:rPr lang="en-US" sz="1050" dirty="0">
                <a:latin typeface="Neue Machina" panose="00000500000000000000" pitchFamily="50" charset="-52"/>
              </a:rPr>
              <a:t> – </a:t>
            </a:r>
            <a:r>
              <a:rPr lang="ru-RU" sz="1050" dirty="0">
                <a:latin typeface="Neue Machina" panose="00000500000000000000" pitchFamily="50" charset="-52"/>
              </a:rPr>
              <a:t>численные операции</a:t>
            </a:r>
          </a:p>
        </p:txBody>
      </p:sp>
      <p:sp>
        <p:nvSpPr>
          <p:cNvPr id="17" name="Прямоугольник 16"/>
          <p:cNvSpPr/>
          <p:nvPr/>
        </p:nvSpPr>
        <p:spPr>
          <a:xfrm>
            <a:off x="3151362" y="2688909"/>
            <a:ext cx="3506710" cy="819455"/>
          </a:xfrm>
          <a:prstGeom prst="rect">
            <a:avLst/>
          </a:prstGeom>
          <a:solidFill>
            <a:srgbClr val="FFCCCC"/>
          </a:solidFill>
          <a:effectLst>
            <a:softEdge rad="12700"/>
          </a:effectLst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ru-RU" sz="1050" b="1" dirty="0">
                <a:latin typeface="Neue Machina" panose="00000500000000000000" pitchFamily="50" charset="-52"/>
              </a:rPr>
              <a:t>Структурирование и хранение данных </a:t>
            </a:r>
            <a:endParaRPr lang="ru-RU" sz="1050" b="1" dirty="0" smtClean="0">
              <a:latin typeface="Neue Machina" panose="00000500000000000000" pitchFamily="50" charset="-52"/>
            </a:endParaRPr>
          </a:p>
          <a:p>
            <a:pPr>
              <a:lnSpc>
                <a:spcPct val="150000"/>
              </a:lnSpc>
            </a:pPr>
            <a:r>
              <a:rPr lang="ru-RU" sz="1050" dirty="0" err="1">
                <a:latin typeface="Neue Machina" panose="00000500000000000000" pitchFamily="50" charset="-52"/>
              </a:rPr>
              <a:t>pandas</a:t>
            </a:r>
            <a:r>
              <a:rPr lang="ru-RU" sz="1050" dirty="0">
                <a:latin typeface="Neue Machina" panose="00000500000000000000" pitchFamily="50" charset="-52"/>
              </a:rPr>
              <a:t> – создание и обработка табличных данных</a:t>
            </a:r>
          </a:p>
        </p:txBody>
      </p:sp>
      <p:sp>
        <p:nvSpPr>
          <p:cNvPr id="20" name="Прямоугольник 19"/>
          <p:cNvSpPr/>
          <p:nvPr/>
        </p:nvSpPr>
        <p:spPr>
          <a:xfrm>
            <a:off x="838199" y="1332960"/>
            <a:ext cx="1116442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Neue Machina" panose="00000500000000000000" pitchFamily="50" charset="-52"/>
              </a:rPr>
              <a:t>PDF → OCR → </a:t>
            </a:r>
            <a:r>
              <a:rPr lang="ru-RU" sz="1200" dirty="0">
                <a:latin typeface="Neue Machina" panose="00000500000000000000" pitchFamily="50" charset="-52"/>
              </a:rPr>
              <a:t>очистка → </a:t>
            </a:r>
            <a:r>
              <a:rPr lang="en-US" sz="1200" dirty="0" smtClean="0">
                <a:latin typeface="Neue Machina" panose="00000500000000000000" pitchFamily="50" charset="-52"/>
              </a:rPr>
              <a:t>fuzzy</a:t>
            </a:r>
            <a:r>
              <a:rPr lang="ru-RU" sz="1200" dirty="0" smtClean="0">
                <a:latin typeface="Neue Machina" panose="00000500000000000000" pitchFamily="50" charset="-52"/>
              </a:rPr>
              <a:t>-поиск/</a:t>
            </a:r>
            <a:r>
              <a:rPr lang="ru-RU" sz="1200" dirty="0" err="1" smtClean="0">
                <a:latin typeface="Neue Machina" panose="00000500000000000000" pitchFamily="50" charset="-52"/>
              </a:rPr>
              <a:t>регулярки</a:t>
            </a:r>
            <a:r>
              <a:rPr lang="ru-RU" sz="1200" dirty="0" smtClean="0">
                <a:latin typeface="Neue Machina" panose="00000500000000000000" pitchFamily="50" charset="-52"/>
              </a:rPr>
              <a:t> </a:t>
            </a:r>
            <a:r>
              <a:rPr lang="ru-RU" sz="1200" dirty="0">
                <a:latin typeface="Neue Machina" panose="00000500000000000000" pitchFamily="50" charset="-52"/>
              </a:rPr>
              <a:t>→ </a:t>
            </a:r>
            <a:r>
              <a:rPr lang="ru-RU" sz="1200" dirty="0" smtClean="0">
                <a:latin typeface="Neue Machina" panose="00000500000000000000" pitchFamily="50" charset="-52"/>
              </a:rPr>
              <a:t>получение фрагментов </a:t>
            </a:r>
            <a:r>
              <a:rPr lang="ru-RU" sz="1200" dirty="0">
                <a:latin typeface="Neue Machina" panose="00000500000000000000" pitchFamily="50" charset="-52"/>
              </a:rPr>
              <a:t>→ </a:t>
            </a:r>
            <a:r>
              <a:rPr lang="en-US" sz="1200" dirty="0" smtClean="0">
                <a:latin typeface="Neue Machina" panose="00000500000000000000" pitchFamily="50" charset="-52"/>
              </a:rPr>
              <a:t>LLM</a:t>
            </a:r>
            <a:r>
              <a:rPr lang="ru-RU" sz="1200" dirty="0">
                <a:latin typeface="Neue Machina" panose="00000500000000000000" pitchFamily="50" charset="-52"/>
              </a:rPr>
              <a:t> </a:t>
            </a:r>
            <a:r>
              <a:rPr lang="ru-RU" sz="1200" dirty="0" smtClean="0">
                <a:latin typeface="Neue Machina" panose="00000500000000000000" pitchFamily="50" charset="-52"/>
              </a:rPr>
              <a:t>→ </a:t>
            </a:r>
            <a:r>
              <a:rPr lang="ru-RU" sz="1200" dirty="0">
                <a:latin typeface="Neue Machina" panose="00000500000000000000" pitchFamily="50" charset="-52"/>
              </a:rPr>
              <a:t>таблица → векторизация → кластеризация → анализ</a:t>
            </a:r>
          </a:p>
        </p:txBody>
      </p:sp>
    </p:spTree>
    <p:extLst>
      <p:ext uri="{BB962C8B-B14F-4D97-AF65-F5344CB8AC3E}">
        <p14:creationId xmlns:p14="http://schemas.microsoft.com/office/powerpoint/2010/main" val="1259313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Neue Machina" panose="00000500000000000000" pitchFamily="50" charset="-52"/>
              </a:rPr>
              <a:t>Корпус</a:t>
            </a:r>
            <a:endParaRPr lang="ru-RU" dirty="0">
              <a:latin typeface="Neue Machina" panose="00000500000000000000" pitchFamily="50" charset="-52"/>
            </a:endParaRPr>
          </a:p>
        </p:txBody>
      </p:sp>
      <p:graphicFrame>
        <p:nvGraphicFramePr>
          <p:cNvPr id="4" name="Объект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130334"/>
              </p:ext>
            </p:extLst>
          </p:nvPr>
        </p:nvGraphicFramePr>
        <p:xfrm>
          <a:off x="838200" y="1825625"/>
          <a:ext cx="10515600" cy="39674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728050">
                  <a:extLst>
                    <a:ext uri="{9D8B030D-6E8A-4147-A177-3AD203B41FA5}">
                      <a16:colId xmlns:a16="http://schemas.microsoft.com/office/drawing/2014/main" val="274409842"/>
                    </a:ext>
                  </a:extLst>
                </a:gridCol>
                <a:gridCol w="2534970">
                  <a:extLst>
                    <a:ext uri="{9D8B030D-6E8A-4147-A177-3AD203B41FA5}">
                      <a16:colId xmlns:a16="http://schemas.microsoft.com/office/drawing/2014/main" val="760267409"/>
                    </a:ext>
                  </a:extLst>
                </a:gridCol>
                <a:gridCol w="3449370">
                  <a:extLst>
                    <a:ext uri="{9D8B030D-6E8A-4147-A177-3AD203B41FA5}">
                      <a16:colId xmlns:a16="http://schemas.microsoft.com/office/drawing/2014/main" val="1677168256"/>
                    </a:ext>
                  </a:extLst>
                </a:gridCol>
                <a:gridCol w="3803210">
                  <a:extLst>
                    <a:ext uri="{9D8B030D-6E8A-4147-A177-3AD203B41FA5}">
                      <a16:colId xmlns:a16="http://schemas.microsoft.com/office/drawing/2014/main" val="203684631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ru-RU" dirty="0">
                        <a:latin typeface="Neue Machina" panose="00000500000000000000" pitchFamily="50" charset="-5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latin typeface="Neue Machina" panose="00000500000000000000" pitchFamily="50" charset="-52"/>
                        </a:rPr>
                        <a:t>Русский язык</a:t>
                      </a:r>
                      <a:endParaRPr lang="ru-RU" dirty="0">
                        <a:latin typeface="Neue Machina" panose="00000500000000000000" pitchFamily="50" charset="-5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latin typeface="Neue Machina" panose="00000500000000000000" pitchFamily="50" charset="-52"/>
                        </a:rPr>
                        <a:t>Сербский язык</a:t>
                      </a:r>
                      <a:endParaRPr lang="ru-RU" dirty="0">
                        <a:latin typeface="Neue Machina" panose="00000500000000000000" pitchFamily="50" charset="-5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u-RU" dirty="0" smtClean="0">
                          <a:latin typeface="Neue Machina" panose="00000500000000000000" pitchFamily="50" charset="-52"/>
                        </a:rPr>
                        <a:t>Английский язык</a:t>
                      </a:r>
                      <a:endParaRPr lang="ru-RU" dirty="0">
                        <a:latin typeface="Neue Machina" panose="00000500000000000000" pitchFamily="50" charset="-5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98930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ru-RU" sz="2400" b="1" dirty="0" smtClean="0">
                          <a:latin typeface="Neue Machina" panose="00000500000000000000" pitchFamily="50" charset="-52"/>
                        </a:rPr>
                        <a:t>И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ru-RU" sz="2400" b="1" dirty="0" smtClean="0">
                          <a:latin typeface="Neue Machina" panose="00000500000000000000" pitchFamily="50" charset="-52"/>
                        </a:rPr>
                        <a:t>С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ru-RU" sz="2400" b="1" dirty="0" smtClean="0">
                          <a:latin typeface="Neue Machina" panose="00000500000000000000" pitchFamily="50" charset="-52"/>
                        </a:rPr>
                        <a:t>Т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ru-RU" sz="2400" b="1" dirty="0" smtClean="0">
                          <a:latin typeface="Neue Machina" panose="00000500000000000000" pitchFamily="50" charset="-52"/>
                        </a:rPr>
                        <a:t>О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ru-RU" sz="2400" b="1" dirty="0" smtClean="0">
                          <a:latin typeface="Neue Machina" panose="00000500000000000000" pitchFamily="50" charset="-52"/>
                        </a:rPr>
                        <a:t>Ч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ru-RU" sz="2400" b="1" dirty="0" smtClean="0">
                          <a:latin typeface="Neue Machina" panose="00000500000000000000" pitchFamily="50" charset="-52"/>
                        </a:rPr>
                        <a:t>Н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ru-RU" sz="2400" b="1" dirty="0" smtClean="0">
                          <a:latin typeface="Neue Machina" panose="00000500000000000000" pitchFamily="50" charset="-52"/>
                        </a:rPr>
                        <a:t>К</a:t>
                      </a:r>
                    </a:p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ru-RU" sz="2400" b="1" dirty="0" smtClean="0">
                          <a:latin typeface="Neue Machina" panose="00000500000000000000" pitchFamily="50" charset="-52"/>
                        </a:rPr>
                        <a:t>И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endParaRPr lang="ru-RU" sz="1200" dirty="0">
                        <a:latin typeface="Neue Machina" panose="00000500000000000000" pitchFamily="50" charset="-5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Пословицы русского народа в 2 т.;</a:t>
                      </a:r>
                      <a:r>
                        <a:rPr lang="ru-RU" sz="1200" baseline="0" dirty="0" smtClean="0"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ru-RU" sz="1200" baseline="0" dirty="0" err="1" smtClean="0">
                          <a:latin typeface="Neue Machina" panose="00000500000000000000" pitchFamily="50" charset="-52"/>
                        </a:rPr>
                        <a:t>В.И.Даль</a:t>
                      </a:r>
                      <a:r>
                        <a:rPr lang="ru-RU" sz="1200" baseline="0" dirty="0" smtClean="0">
                          <a:latin typeface="Neue Machina" panose="00000500000000000000" pitchFamily="50" charset="-52"/>
                        </a:rPr>
                        <a:t>, 1989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Большой словарь русских поговорок; Мокиенко, В. М.,</a:t>
                      </a:r>
                      <a:r>
                        <a:rPr lang="ru-RU" sz="1200" baseline="0" dirty="0" smtClean="0">
                          <a:latin typeface="Neue Machina" panose="00000500000000000000" pitchFamily="50" charset="-52"/>
                        </a:rPr>
                        <a:t> 2007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Словарь русской фразеологии, историко-этимологический справочник; </a:t>
                      </a:r>
                      <a:r>
                        <a:rPr lang="ru-RU" sz="1200" dirty="0" err="1" smtClean="0">
                          <a:latin typeface="Neue Machina" panose="00000500000000000000" pitchFamily="50" charset="-52"/>
                        </a:rPr>
                        <a:t>Бирих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 А.К., Мокиенко В.М., Степанова Л.И., 1998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Фразеологический словарь современного русского литературного языка Т.1 и Т.2; </a:t>
                      </a:r>
                      <a:r>
                        <a:rPr lang="ru-RU" sz="1200" dirty="0" err="1" smtClean="0">
                          <a:latin typeface="Neue Machina" panose="00000500000000000000" pitchFamily="50" charset="-52"/>
                        </a:rPr>
                        <a:t>А.Н.Тихонов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,</a:t>
                      </a:r>
                      <a:r>
                        <a:rPr lang="ru-RU" sz="1200" baseline="0" dirty="0" smtClean="0"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2004</a:t>
                      </a:r>
                      <a:endParaRPr lang="ru-RU" sz="1200" dirty="0">
                        <a:latin typeface="Neue Machina" panose="00000500000000000000" pitchFamily="50" charset="-5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marR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sz="1200" dirty="0" err="1" smtClean="0">
                          <a:latin typeface="Neue Machina" panose="00000500000000000000" pitchFamily="50" charset="-52"/>
                        </a:rPr>
                        <a:t>Сербохорватско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-русский фразеологический словарь; О. И. </a:t>
                      </a:r>
                      <a:r>
                        <a:rPr lang="ru-RU" sz="1200" dirty="0" err="1" smtClean="0">
                          <a:latin typeface="Neue Machina" panose="00000500000000000000" pitchFamily="50" charset="-52"/>
                        </a:rPr>
                        <a:t>Трофимкина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, 2005</a:t>
                      </a:r>
                    </a:p>
                    <a:p>
                      <a:pPr marL="171450" marR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sz="1200" dirty="0" err="1" smtClean="0">
                          <a:latin typeface="Neue Machina" panose="00000500000000000000" pitchFamily="50" charset="-52"/>
                        </a:rPr>
                        <a:t>Идиоми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 у </a:t>
                      </a:r>
                      <a:r>
                        <a:rPr lang="ru-RU" sz="1200" dirty="0" err="1" smtClean="0">
                          <a:latin typeface="Neue Machina" panose="00000500000000000000" pitchFamily="50" charset="-52"/>
                        </a:rPr>
                        <a:t>српском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ru-RU" sz="1200" dirty="0" err="1" smtClean="0">
                          <a:latin typeface="Neue Machina" panose="00000500000000000000" pitchFamily="50" charset="-52"/>
                        </a:rPr>
                        <a:t>језику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; </a:t>
                      </a:r>
                      <a:r>
                        <a:rPr lang="ru-RU" sz="1200" dirty="0" err="1" smtClean="0">
                          <a:latin typeface="Neue Machina" panose="00000500000000000000" pitchFamily="50" charset="-52"/>
                        </a:rPr>
                        <a:t>Тања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ru-RU" sz="1200" dirty="0" err="1" smtClean="0">
                          <a:latin typeface="Neue Machina" panose="00000500000000000000" pitchFamily="50" charset="-52"/>
                        </a:rPr>
                        <a:t>Миленковић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,</a:t>
                      </a:r>
                      <a:r>
                        <a:rPr lang="ru-RU" sz="1200" baseline="0" dirty="0" smtClean="0">
                          <a:latin typeface="Neue Machina" panose="00000500000000000000" pitchFamily="50" charset="-52"/>
                        </a:rPr>
                        <a:t> 2006</a:t>
                      </a:r>
                    </a:p>
                    <a:p>
                      <a:pPr marL="171450" marR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sz="1200" dirty="0" err="1" smtClean="0">
                          <a:latin typeface="Neue Machina" panose="00000500000000000000" pitchFamily="50" charset="-52"/>
                        </a:rPr>
                        <a:t>Фразеолошки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 речник </a:t>
                      </a:r>
                      <a:r>
                        <a:rPr lang="ru-RU" sz="1200" dirty="0" err="1" smtClean="0">
                          <a:latin typeface="Neue Machina" panose="00000500000000000000" pitchFamily="50" charset="-52"/>
                        </a:rPr>
                        <a:t>српског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ru-RU" sz="1200" dirty="0" err="1" smtClean="0">
                          <a:latin typeface="Neue Machina" panose="00000500000000000000" pitchFamily="50" charset="-52"/>
                        </a:rPr>
                        <a:t>језика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; </a:t>
                      </a:r>
                      <a:r>
                        <a:rPr lang="ru-RU" sz="1200" dirty="0" err="1" smtClean="0">
                          <a:latin typeface="Neue Machina" panose="00000500000000000000" pitchFamily="50" charset="-52"/>
                        </a:rPr>
                        <a:t>Ђорђе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ru-RU" sz="1200" dirty="0" err="1" smtClean="0">
                          <a:latin typeface="Neue Machina" panose="00000500000000000000" pitchFamily="50" charset="-52"/>
                        </a:rPr>
                        <a:t>Оташевић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, 2012</a:t>
                      </a:r>
                    </a:p>
                    <a:p>
                      <a:pPr marL="171450" marR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200" dirty="0" smtClean="0">
                          <a:latin typeface="Neue Machina" panose="00000500000000000000" pitchFamily="50" charset="-52"/>
                        </a:rPr>
                        <a:t>A dictionary of proverbs and sayings </a:t>
                      </a:r>
                      <a:r>
                        <a:rPr lang="en-US" sz="1200" dirty="0" err="1" smtClean="0">
                          <a:latin typeface="Neue Machina" panose="00000500000000000000" pitchFamily="50" charset="-52"/>
                        </a:rPr>
                        <a:t>serbian</a:t>
                      </a:r>
                      <a:r>
                        <a:rPr lang="en-US" sz="1200" dirty="0" smtClean="0"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en-US" sz="1200" dirty="0" err="1" smtClean="0">
                          <a:latin typeface="Neue Machina" panose="00000500000000000000" pitchFamily="50" charset="-52"/>
                        </a:rPr>
                        <a:t>bosnian</a:t>
                      </a:r>
                      <a:r>
                        <a:rPr lang="en-US" sz="1200" dirty="0" smtClean="0"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en-US" sz="1200" dirty="0" err="1" smtClean="0">
                          <a:latin typeface="Neue Machina" panose="00000500000000000000" pitchFamily="50" charset="-52"/>
                        </a:rPr>
                        <a:t>croatian</a:t>
                      </a:r>
                      <a:r>
                        <a:rPr lang="en-US" sz="1200" dirty="0" smtClean="0">
                          <a:latin typeface="Neue Machina" panose="00000500000000000000" pitchFamily="50" charset="-52"/>
                        </a:rPr>
                        <a:t> and their </a:t>
                      </a:r>
                      <a:r>
                        <a:rPr lang="en-US" sz="1200" dirty="0" err="1" smtClean="0">
                          <a:latin typeface="Neue Machina" panose="00000500000000000000" pitchFamily="50" charset="-52"/>
                        </a:rPr>
                        <a:t>english</a:t>
                      </a:r>
                      <a:r>
                        <a:rPr lang="en-US" sz="1200" dirty="0" smtClean="0">
                          <a:latin typeface="Neue Machina" panose="00000500000000000000" pitchFamily="50" charset="-52"/>
                        </a:rPr>
                        <a:t> equivalents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;</a:t>
                      </a:r>
                      <a:r>
                        <a:rPr lang="ru-RU" sz="1200" baseline="0" dirty="0" smtClean="0"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en-US" sz="1200" dirty="0" err="1" smtClean="0">
                          <a:latin typeface="Neue Machina" panose="00000500000000000000" pitchFamily="50" charset="-52"/>
                        </a:rPr>
                        <a:t>Minja_Pješčić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,</a:t>
                      </a:r>
                      <a:r>
                        <a:rPr lang="en-US" sz="1200" dirty="0" smtClean="0">
                          <a:latin typeface="Neue Machina" panose="00000500000000000000" pitchFamily="50" charset="-52"/>
                        </a:rPr>
                        <a:t> 2020</a:t>
                      </a:r>
                    </a:p>
                    <a:p>
                      <a:pPr marL="171450" marR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en-US" sz="1200" dirty="0" err="1" smtClean="0">
                          <a:solidFill>
                            <a:schemeClr val="tx1"/>
                          </a:solidFill>
                          <a:latin typeface="Neue Machina" panose="00000500000000000000" pitchFamily="50" charset="-52"/>
                        </a:rPr>
                        <a:t>Frazeološki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en-US" sz="1200" dirty="0" err="1" smtClean="0">
                          <a:solidFill>
                            <a:schemeClr val="tx1"/>
                          </a:solidFill>
                          <a:latin typeface="Neue Machina" panose="00000500000000000000" pitchFamily="50" charset="-52"/>
                        </a:rPr>
                        <a:t>rječnik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en-US" sz="1200" dirty="0" err="1" smtClean="0">
                          <a:solidFill>
                            <a:schemeClr val="tx1"/>
                          </a:solidFill>
                          <a:latin typeface="Neue Machina" panose="00000500000000000000" pitchFamily="50" charset="-52"/>
                        </a:rPr>
                        <a:t>hrvatskoga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en-US" sz="1200" dirty="0" err="1" smtClean="0">
                          <a:solidFill>
                            <a:schemeClr val="tx1"/>
                          </a:solidFill>
                          <a:latin typeface="Neue Machina" panose="00000500000000000000" pitchFamily="50" charset="-52"/>
                        </a:rPr>
                        <a:t>ili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en-US" sz="1200" dirty="0" err="1" smtClean="0">
                          <a:solidFill>
                            <a:schemeClr val="tx1"/>
                          </a:solidFill>
                          <a:latin typeface="Neue Machina" panose="00000500000000000000" pitchFamily="50" charset="-52"/>
                        </a:rPr>
                        <a:t>srpskog</a:t>
                      </a:r>
                      <a:r>
                        <a:rPr lang="en-US" sz="1200" dirty="0" smtClean="0">
                          <a:solidFill>
                            <a:schemeClr val="tx1"/>
                          </a:solidFill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en-US" sz="1200" dirty="0" err="1" smtClean="0">
                          <a:solidFill>
                            <a:schemeClr val="tx1"/>
                          </a:solidFill>
                          <a:latin typeface="Neue Machina" panose="00000500000000000000" pitchFamily="50" charset="-52"/>
                        </a:rPr>
                        <a:t>jezika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;</a:t>
                      </a:r>
                      <a:r>
                        <a:rPr lang="ru-RU" sz="1200" baseline="0" dirty="0" smtClean="0"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en-US" sz="1200" dirty="0" err="1" smtClean="0">
                          <a:latin typeface="Neue Machina" panose="00000500000000000000" pitchFamily="50" charset="-52"/>
                        </a:rPr>
                        <a:t>Dr</a:t>
                      </a:r>
                      <a:r>
                        <a:rPr lang="en-US" sz="1200" dirty="0" smtClean="0">
                          <a:latin typeface="Neue Machina" panose="00000500000000000000" pitchFamily="50" charset="-52"/>
                        </a:rPr>
                        <a:t> Josip </a:t>
                      </a:r>
                      <a:r>
                        <a:rPr lang="en-US" sz="1200" dirty="0" err="1" smtClean="0">
                          <a:latin typeface="Neue Machina" panose="00000500000000000000" pitchFamily="50" charset="-52"/>
                        </a:rPr>
                        <a:t>Matešić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,</a:t>
                      </a:r>
                      <a:r>
                        <a:rPr lang="en-US" sz="1200" dirty="0" smtClean="0">
                          <a:latin typeface="Neue Machina" panose="00000500000000000000" pitchFamily="50" charset="-52"/>
                        </a:rPr>
                        <a:t> 1982</a:t>
                      </a:r>
                      <a:endParaRPr lang="ru-RU" sz="1200" dirty="0" smtClean="0">
                        <a:latin typeface="Neue Machina" panose="00000500000000000000" pitchFamily="50" charset="-52"/>
                      </a:endParaRPr>
                    </a:p>
                    <a:p>
                      <a:pPr marL="171450" marR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Сербские боснийские и хорватские пословицы и поговорки и их русские аналоги, </a:t>
                      </a:r>
                      <a:r>
                        <a:rPr lang="ru-RU" sz="1200" dirty="0" err="1" smtClean="0">
                          <a:latin typeface="Neue Machina" panose="00000500000000000000" pitchFamily="50" charset="-52"/>
                        </a:rPr>
                        <a:t>Пьешчич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ru-RU" sz="1200" dirty="0" err="1" smtClean="0">
                          <a:latin typeface="Neue Machina" panose="00000500000000000000" pitchFamily="50" charset="-52"/>
                        </a:rPr>
                        <a:t>Миня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, 2024</a:t>
                      </a:r>
                    </a:p>
                    <a:p>
                      <a:pPr marL="171450" marR="0" indent="-17145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 typeface="Arial" panose="020B0604020202020204" pitchFamily="34" charset="0"/>
                        <a:buChar char="•"/>
                        <a:tabLst/>
                        <a:defRPr/>
                      </a:pPr>
                      <a:endParaRPr lang="ru-RU" sz="1200" dirty="0" smtClean="0">
                        <a:latin typeface="Neue Machina" panose="00000500000000000000" pitchFamily="50" charset="-5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b="0" i="0" u="none" strike="noStrike" kern="1200" baseline="0" dirty="0" smtClean="0">
                          <a:solidFill>
                            <a:schemeClr val="dk1"/>
                          </a:solidFill>
                          <a:latin typeface="Neue Machina" panose="00000500000000000000" pitchFamily="50" charset="-52"/>
                          <a:ea typeface="+mn-ea"/>
                          <a:cs typeface="+mn-cs"/>
                        </a:rPr>
                        <a:t>Book of English Proverbs, with Origins and Explanations New</a:t>
                      </a:r>
                      <a:r>
                        <a:rPr lang="ru-RU" sz="1200" b="0" i="0" u="none" strike="noStrike" kern="1200" baseline="0" dirty="0" smtClean="0">
                          <a:solidFill>
                            <a:schemeClr val="dk1"/>
                          </a:solidFill>
                          <a:latin typeface="Neue Machina" panose="00000500000000000000" pitchFamily="50" charset="-52"/>
                          <a:ea typeface="+mn-ea"/>
                          <a:cs typeface="+mn-cs"/>
                        </a:rPr>
                        <a:t>; </a:t>
                      </a:r>
                      <a:r>
                        <a:rPr lang="en-US" sz="1200" b="0" i="0" u="none" strike="noStrike" kern="1200" baseline="0" dirty="0" smtClean="0">
                          <a:solidFill>
                            <a:schemeClr val="dk1"/>
                          </a:solidFill>
                          <a:latin typeface="Neue Machina" panose="00000500000000000000" pitchFamily="50" charset="-52"/>
                          <a:ea typeface="+mn-ea"/>
                          <a:cs typeface="+mn-cs"/>
                        </a:rPr>
                        <a:t>Collins, Vere Henry</a:t>
                      </a:r>
                      <a:r>
                        <a:rPr lang="ru-RU" sz="1200" b="0" i="0" u="none" strike="noStrike" kern="1200" baseline="0" dirty="0" smtClean="0">
                          <a:solidFill>
                            <a:schemeClr val="dk1"/>
                          </a:solidFill>
                          <a:latin typeface="Neue Machina" panose="00000500000000000000" pitchFamily="50" charset="-52"/>
                          <a:ea typeface="+mn-ea"/>
                          <a:cs typeface="+mn-cs"/>
                        </a:rPr>
                        <a:t>, </a:t>
                      </a:r>
                      <a:r>
                        <a:rPr lang="en-US" sz="1200" b="0" i="0" u="none" strike="noStrike" kern="1200" baseline="0" dirty="0" smtClean="0">
                          <a:solidFill>
                            <a:schemeClr val="dk1"/>
                          </a:solidFill>
                          <a:latin typeface="Neue Machina" panose="00000500000000000000" pitchFamily="50" charset="-52"/>
                          <a:ea typeface="+mn-ea"/>
                          <a:cs typeface="+mn-cs"/>
                        </a:rPr>
                        <a:t>1959</a:t>
                      </a:r>
                      <a:endParaRPr lang="ru-RU" sz="1200" b="0" i="0" u="none" strike="noStrike" kern="1200" baseline="0" dirty="0" smtClean="0">
                        <a:solidFill>
                          <a:schemeClr val="dk1"/>
                        </a:solidFill>
                        <a:latin typeface="Neue Machina" panose="00000500000000000000" pitchFamily="50" charset="-52"/>
                        <a:ea typeface="+mn-ea"/>
                        <a:cs typeface="+mn-cs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 smtClean="0">
                          <a:latin typeface="Neue Machina" panose="00000500000000000000" pitchFamily="50" charset="-52"/>
                        </a:rPr>
                        <a:t>Dictionary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en-US" sz="1200" dirty="0" smtClean="0">
                          <a:latin typeface="Neue Machina" panose="00000500000000000000" pitchFamily="50" charset="-52"/>
                        </a:rPr>
                        <a:t>of Idiomatic English Phrases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; </a:t>
                      </a:r>
                      <a:r>
                        <a:rPr lang="en-US" sz="1200" dirty="0" smtClean="0">
                          <a:latin typeface="Neue Machina" panose="00000500000000000000" pitchFamily="50" charset="-52"/>
                        </a:rPr>
                        <a:t>James Main Dixon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, 1891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 smtClean="0">
                          <a:latin typeface="Neue Machina" panose="00000500000000000000" pitchFamily="50" charset="-52"/>
                        </a:rPr>
                        <a:t>Oxford</a:t>
                      </a:r>
                      <a:r>
                        <a:rPr lang="ru-RU" sz="1200" baseline="0" dirty="0" smtClean="0"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en-US" sz="1200" dirty="0" smtClean="0">
                          <a:latin typeface="Neue Machina" panose="00000500000000000000" pitchFamily="50" charset="-52"/>
                        </a:rPr>
                        <a:t>Dictionary</a:t>
                      </a:r>
                      <a:r>
                        <a:rPr lang="ru-RU" sz="1200" baseline="0" dirty="0" smtClean="0"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en-US" sz="1200" dirty="0" smtClean="0">
                          <a:latin typeface="Neue Machina" panose="00000500000000000000" pitchFamily="50" charset="-52"/>
                        </a:rPr>
                        <a:t>of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en-US" sz="1200" dirty="0" smtClean="0">
                          <a:latin typeface="Neue Machina" panose="00000500000000000000" pitchFamily="50" charset="-52"/>
                        </a:rPr>
                        <a:t>Idioms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; </a:t>
                      </a:r>
                      <a:r>
                        <a:rPr lang="en-US" sz="1200" dirty="0" smtClean="0">
                          <a:latin typeface="Neue Machina" panose="00000500000000000000" pitchFamily="50" charset="-52"/>
                        </a:rPr>
                        <a:t>Edited by</a:t>
                      </a:r>
                      <a:r>
                        <a:rPr lang="ru-RU" sz="1200" baseline="0" dirty="0" smtClean="0"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en-US" sz="1200" dirty="0" smtClean="0">
                          <a:latin typeface="Neue Machina" panose="00000500000000000000" pitchFamily="50" charset="-52"/>
                        </a:rPr>
                        <a:t>Judith </a:t>
                      </a:r>
                      <a:r>
                        <a:rPr lang="en-US" sz="1200" dirty="0" err="1" smtClean="0">
                          <a:latin typeface="Neue Machina" panose="00000500000000000000" pitchFamily="50" charset="-52"/>
                        </a:rPr>
                        <a:t>Siefring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,</a:t>
                      </a:r>
                      <a:r>
                        <a:rPr lang="ru-RU" sz="1200" baseline="0" dirty="0" smtClean="0">
                          <a:latin typeface="Neue Machina" panose="00000500000000000000" pitchFamily="50" charset="-52"/>
                        </a:rPr>
                        <a:t> 1999, 2004</a:t>
                      </a:r>
                      <a:endParaRPr lang="ru-RU" sz="1200" dirty="0" smtClean="0">
                        <a:latin typeface="Neue Machina" panose="00000500000000000000" pitchFamily="50" charset="-52"/>
                      </a:endParaRP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 smtClean="0">
                          <a:latin typeface="Neue Machina" panose="00000500000000000000" pitchFamily="50" charset="-52"/>
                        </a:rPr>
                        <a:t>The Penguin Dictionary of English Idioms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;</a:t>
                      </a:r>
                      <a:r>
                        <a:rPr lang="en-US" sz="1200" dirty="0" smtClean="0"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en-US" sz="1200" dirty="0" err="1" smtClean="0">
                          <a:latin typeface="Neue Machina" panose="00000500000000000000" pitchFamily="50" charset="-52"/>
                        </a:rPr>
                        <a:t>Gulland</a:t>
                      </a:r>
                      <a:r>
                        <a:rPr lang="en-US" sz="1200" dirty="0" smtClean="0">
                          <a:latin typeface="Neue Machina" panose="00000500000000000000" pitchFamily="50" charset="-52"/>
                        </a:rPr>
                        <a:t>, Daphne M., Hinds-Howell, David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, 1986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Англо-русский фразеологический словарь;</a:t>
                      </a:r>
                      <a:r>
                        <a:rPr lang="ru-RU" sz="1200" baseline="0" dirty="0" smtClean="0"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ru-RU" sz="1200" dirty="0" err="1" smtClean="0">
                          <a:latin typeface="Neue Machina" panose="00000500000000000000" pitchFamily="50" charset="-52"/>
                        </a:rPr>
                        <a:t>Кунин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 А.В.,</a:t>
                      </a:r>
                      <a:r>
                        <a:rPr lang="ru-RU" sz="1200" baseline="0" dirty="0" smtClean="0"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1984</a:t>
                      </a:r>
                    </a:p>
                    <a:p>
                      <a:pPr marL="171450" indent="-171450">
                        <a:buFont typeface="Arial" panose="020B0604020202020204" pitchFamily="34" charset="0"/>
                        <a:buChar char="•"/>
                      </a:pPr>
                      <a:r>
                        <a:rPr lang="en-US" sz="1200" dirty="0" smtClean="0">
                          <a:latin typeface="Neue Machina" panose="00000500000000000000" pitchFamily="50" charset="-52"/>
                        </a:rPr>
                        <a:t>Dictionary of phrase and fable, giving the derivation, source, or origin of common phrases, allusions, and words that have a tale to tell;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 </a:t>
                      </a:r>
                      <a:r>
                        <a:rPr lang="en-US" sz="1200" dirty="0" smtClean="0">
                          <a:latin typeface="Neue Machina" panose="00000500000000000000" pitchFamily="50" charset="-52"/>
                        </a:rPr>
                        <a:t>Brewer, Ebenezer </a:t>
                      </a:r>
                      <a:r>
                        <a:rPr lang="en-US" sz="1200" dirty="0" err="1" smtClean="0">
                          <a:latin typeface="Neue Machina" panose="00000500000000000000" pitchFamily="50" charset="-52"/>
                        </a:rPr>
                        <a:t>Cobham</a:t>
                      </a:r>
                      <a:r>
                        <a:rPr lang="ru-RU" sz="1200" dirty="0" smtClean="0">
                          <a:latin typeface="Neue Machina" panose="00000500000000000000" pitchFamily="50" charset="-52"/>
                        </a:rPr>
                        <a:t>, 1905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667632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ru-RU" sz="1000" dirty="0" smtClean="0">
                          <a:latin typeface="Neue Machina" panose="00000500000000000000" pitchFamily="50" charset="-52"/>
                        </a:rPr>
                        <a:t>Объем корпуса</a:t>
                      </a:r>
                      <a:endParaRPr lang="ru-RU" sz="1000" dirty="0">
                        <a:latin typeface="Neue Machina" panose="00000500000000000000" pitchFamily="50" charset="-5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Neue Machina" panose="00000500000000000000" pitchFamily="50" charset="-52"/>
                        </a:rPr>
                        <a:t>565 ед.</a:t>
                      </a:r>
                      <a:endParaRPr lang="ru-RU" dirty="0">
                        <a:latin typeface="Neue Machina" panose="00000500000000000000" pitchFamily="50" charset="-5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Neue Machina" panose="00000500000000000000" pitchFamily="50" charset="-52"/>
                        </a:rPr>
                        <a:t>257 ед.</a:t>
                      </a:r>
                      <a:endParaRPr lang="ru-RU" dirty="0">
                        <a:latin typeface="Neue Machina" panose="00000500000000000000" pitchFamily="50" charset="-52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ru-RU" dirty="0" smtClean="0">
                          <a:latin typeface="Neue Machina" panose="00000500000000000000" pitchFamily="50" charset="-52"/>
                        </a:rPr>
                        <a:t>167 ед.</a:t>
                      </a:r>
                      <a:endParaRPr lang="ru-RU" dirty="0">
                        <a:latin typeface="Neue Machina" panose="00000500000000000000" pitchFamily="50" charset="-52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3474160"/>
                  </a:ext>
                </a:extLst>
              </a:tr>
            </a:tbl>
          </a:graphicData>
        </a:graphic>
      </p:graphicFrame>
      <p:pic>
        <p:nvPicPr>
          <p:cNvPr id="1026" name="Picture 2" descr="Пнг Разбитое сердце айфон 31 фото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100000" l="0" r="100000">
                        <a14:foregroundMark x1="21047" y1="11316" x2="32326" y2="62608"/>
                        <a14:foregroundMark x1="13372" y1="10947" x2="25000" y2="8856"/>
                        <a14:foregroundMark x1="81628" y1="10947" x2="79651" y2="167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6216" y="5424313"/>
            <a:ext cx="312935" cy="2958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Смайлик-эмодзи 🤩 'Звезды в глазах' ВК (ВКонтакте), Телеграм, Ватсап: код  смайла, значение и расшифровка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34625" y="5403030"/>
            <a:ext cx="337457" cy="3383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15597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622540" y="365124"/>
            <a:ext cx="2515343" cy="6251235"/>
          </a:xfrm>
        </p:spPr>
        <p:txBody>
          <a:bodyPr>
            <a:normAutofit/>
          </a:bodyPr>
          <a:lstStyle/>
          <a:p>
            <a:pPr algn="r"/>
            <a:r>
              <a:rPr lang="ru-RU" sz="2700" dirty="0" smtClean="0">
                <a:latin typeface="Neue Machina" panose="00000500000000000000" pitchFamily="50" charset="-52"/>
              </a:rPr>
              <a:t>Английский</a:t>
            </a:r>
            <a:br>
              <a:rPr lang="ru-RU" sz="2700" dirty="0" smtClean="0">
                <a:latin typeface="Neue Machina" panose="00000500000000000000" pitchFamily="50" charset="-52"/>
              </a:rPr>
            </a:br>
            <a:r>
              <a:rPr lang="ru-RU" sz="2700" dirty="0" smtClean="0">
                <a:latin typeface="Neue Machina" panose="00000500000000000000" pitchFamily="50" charset="-52"/>
              </a:rPr>
              <a:t/>
            </a:r>
            <a:br>
              <a:rPr lang="ru-RU" sz="2700" dirty="0" smtClean="0">
                <a:latin typeface="Neue Machina" panose="00000500000000000000" pitchFamily="50" charset="-52"/>
              </a:rPr>
            </a:br>
            <a:r>
              <a:rPr lang="ru-RU" sz="2700" dirty="0">
                <a:latin typeface="Neue Machina" panose="00000500000000000000" pitchFamily="50" charset="-52"/>
              </a:rPr>
              <a:t/>
            </a:r>
            <a:br>
              <a:rPr lang="ru-RU" sz="2700" dirty="0">
                <a:latin typeface="Neue Machina" panose="00000500000000000000" pitchFamily="50" charset="-52"/>
              </a:rPr>
            </a:br>
            <a:r>
              <a:rPr lang="ru-RU" sz="2700" dirty="0" smtClean="0">
                <a:latin typeface="Neue Machina" panose="00000500000000000000" pitchFamily="50" charset="-52"/>
              </a:rPr>
              <a:t/>
            </a:r>
            <a:br>
              <a:rPr lang="ru-RU" sz="2700" dirty="0" smtClean="0">
                <a:latin typeface="Neue Machina" panose="00000500000000000000" pitchFamily="50" charset="-52"/>
              </a:rPr>
            </a:br>
            <a:r>
              <a:rPr lang="ru-RU" sz="2700" dirty="0">
                <a:latin typeface="Neue Machina" panose="00000500000000000000" pitchFamily="50" charset="-52"/>
              </a:rPr>
              <a:t/>
            </a:r>
            <a:br>
              <a:rPr lang="ru-RU" sz="2700" dirty="0">
                <a:latin typeface="Neue Machina" panose="00000500000000000000" pitchFamily="50" charset="-52"/>
              </a:rPr>
            </a:br>
            <a:r>
              <a:rPr lang="ru-RU" sz="2700" dirty="0" smtClean="0">
                <a:latin typeface="Neue Machina" panose="00000500000000000000" pitchFamily="50" charset="-52"/>
              </a:rPr>
              <a:t>Русский</a:t>
            </a:r>
            <a:br>
              <a:rPr lang="ru-RU" sz="2700" dirty="0" smtClean="0">
                <a:latin typeface="Neue Machina" panose="00000500000000000000" pitchFamily="50" charset="-52"/>
              </a:rPr>
            </a:br>
            <a:r>
              <a:rPr lang="ru-RU" sz="2700" dirty="0" smtClean="0">
                <a:latin typeface="Neue Machina" panose="00000500000000000000" pitchFamily="50" charset="-52"/>
              </a:rPr>
              <a:t/>
            </a:r>
            <a:br>
              <a:rPr lang="ru-RU" sz="2700" dirty="0" smtClean="0">
                <a:latin typeface="Neue Machina" panose="00000500000000000000" pitchFamily="50" charset="-52"/>
              </a:rPr>
            </a:br>
            <a:r>
              <a:rPr lang="ru-RU" sz="2700" dirty="0">
                <a:latin typeface="Neue Machina" panose="00000500000000000000" pitchFamily="50" charset="-52"/>
              </a:rPr>
              <a:t/>
            </a:r>
            <a:br>
              <a:rPr lang="ru-RU" sz="2700" dirty="0">
                <a:latin typeface="Neue Machina" panose="00000500000000000000" pitchFamily="50" charset="-52"/>
              </a:rPr>
            </a:br>
            <a:r>
              <a:rPr lang="ru-RU" sz="2700" dirty="0" smtClean="0">
                <a:latin typeface="Neue Machina" panose="00000500000000000000" pitchFamily="50" charset="-52"/>
              </a:rPr>
              <a:t/>
            </a:r>
            <a:br>
              <a:rPr lang="ru-RU" sz="2700" dirty="0" smtClean="0">
                <a:latin typeface="Neue Machina" panose="00000500000000000000" pitchFamily="50" charset="-52"/>
              </a:rPr>
            </a:br>
            <a:r>
              <a:rPr lang="ru-RU" sz="2700" dirty="0">
                <a:latin typeface="Neue Machina" panose="00000500000000000000" pitchFamily="50" charset="-52"/>
              </a:rPr>
              <a:t/>
            </a:r>
            <a:br>
              <a:rPr lang="ru-RU" sz="2700" dirty="0">
                <a:latin typeface="Neue Machina" panose="00000500000000000000" pitchFamily="50" charset="-52"/>
              </a:rPr>
            </a:br>
            <a:r>
              <a:rPr lang="ru-RU" sz="2700" dirty="0" smtClean="0">
                <a:latin typeface="Neue Machina" panose="00000500000000000000" pitchFamily="50" charset="-52"/>
              </a:rPr>
              <a:t/>
            </a:r>
            <a:br>
              <a:rPr lang="ru-RU" sz="2700" dirty="0" smtClean="0">
                <a:latin typeface="Neue Machina" panose="00000500000000000000" pitchFamily="50" charset="-52"/>
              </a:rPr>
            </a:br>
            <a:r>
              <a:rPr lang="ru-RU" sz="2700" dirty="0">
                <a:latin typeface="Neue Machina" panose="00000500000000000000" pitchFamily="50" charset="-52"/>
              </a:rPr>
              <a:t/>
            </a:r>
            <a:br>
              <a:rPr lang="ru-RU" sz="2700" dirty="0">
                <a:latin typeface="Neue Machina" panose="00000500000000000000" pitchFamily="50" charset="-52"/>
              </a:rPr>
            </a:br>
            <a:r>
              <a:rPr lang="ru-RU" sz="2700" dirty="0" smtClean="0">
                <a:latin typeface="Neue Machina" panose="00000500000000000000" pitchFamily="50" charset="-52"/>
              </a:rPr>
              <a:t>Сербский</a:t>
            </a:r>
            <a:r>
              <a:rPr lang="ru-RU" dirty="0" smtClean="0">
                <a:latin typeface="Neue Machina" panose="00000500000000000000" pitchFamily="50" charset="-52"/>
              </a:rPr>
              <a:t/>
            </a:r>
            <a:br>
              <a:rPr lang="ru-RU" dirty="0" smtClean="0">
                <a:latin typeface="Neue Machina" panose="00000500000000000000" pitchFamily="50" charset="-52"/>
              </a:rPr>
            </a:br>
            <a:endParaRPr lang="ru-RU" dirty="0">
              <a:latin typeface="Neue Machina" panose="00000500000000000000" pitchFamily="50" charset="-52"/>
            </a:endParaRPr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3928" y="365125"/>
            <a:ext cx="7497221" cy="165758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66916" y="2156349"/>
            <a:ext cx="7514233" cy="132556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83928" y="3615555"/>
            <a:ext cx="7497221" cy="3000805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6588041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Neue Machina" panose="00000500000000000000" pitchFamily="50" charset="-52"/>
              </a:rPr>
              <a:t>Категории</a:t>
            </a:r>
            <a:endParaRPr lang="ru-RU" dirty="0">
              <a:latin typeface="Neue Machina" panose="00000500000000000000" pitchFamily="50" charset="-52"/>
            </a:endParaRPr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>
          <a:xfrm>
            <a:off x="838200" y="1457608"/>
            <a:ext cx="10515600" cy="5151422"/>
          </a:xfrm>
        </p:spPr>
        <p:txBody>
          <a:bodyPr>
            <a:normAutofit fontScale="62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ru-RU" dirty="0">
                <a:latin typeface="Neue Machina" panose="00000500000000000000" pitchFamily="50" charset="-52"/>
              </a:rPr>
              <a:t>Религиозная репрезентация – дополнительная подкатегория «Библейское</a:t>
            </a:r>
            <a:r>
              <a:rPr lang="ru-RU" dirty="0" smtClean="0">
                <a:latin typeface="Neue Machina" panose="00000500000000000000" pitchFamily="50" charset="-52"/>
              </a:rPr>
              <a:t>»;</a:t>
            </a:r>
            <a:endParaRPr lang="ru-RU" dirty="0">
              <a:latin typeface="Neue Machina" panose="00000500000000000000" pitchFamily="50" charset="-52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>
                <a:latin typeface="Neue Machina" panose="00000500000000000000" pitchFamily="50" charset="-52"/>
              </a:rPr>
              <a:t>Соматическая </a:t>
            </a:r>
            <a:r>
              <a:rPr lang="ru-RU" dirty="0" smtClean="0">
                <a:latin typeface="Neue Machina" panose="00000500000000000000" pitchFamily="50" charset="-52"/>
              </a:rPr>
              <a:t>репрезентация;</a:t>
            </a:r>
            <a:endParaRPr lang="ru-RU" dirty="0">
              <a:latin typeface="Neue Machina" panose="00000500000000000000" pitchFamily="50" charset="-52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>
                <a:latin typeface="Neue Machina" panose="00000500000000000000" pitchFamily="50" charset="-52"/>
              </a:rPr>
              <a:t>Пространственно-переходная </a:t>
            </a:r>
            <a:r>
              <a:rPr lang="ru-RU" dirty="0" smtClean="0">
                <a:latin typeface="Neue Machina" panose="00000500000000000000" pitchFamily="50" charset="-52"/>
              </a:rPr>
              <a:t>модель;</a:t>
            </a:r>
            <a:endParaRPr lang="ru-RU" dirty="0">
              <a:latin typeface="Neue Machina" panose="00000500000000000000" pitchFamily="50" charset="-52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>
                <a:latin typeface="Neue Machina" panose="00000500000000000000" pitchFamily="50" charset="-52"/>
              </a:rPr>
              <a:t>Семантика насильственного </a:t>
            </a:r>
            <a:r>
              <a:rPr lang="ru-RU" dirty="0" smtClean="0">
                <a:latin typeface="Neue Machina" panose="00000500000000000000" pitchFamily="50" charset="-52"/>
              </a:rPr>
              <a:t>взаимодействия;</a:t>
            </a:r>
            <a:endParaRPr lang="ru-RU" dirty="0">
              <a:latin typeface="Neue Machina" panose="00000500000000000000" pitchFamily="50" charset="-52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>
                <a:latin typeface="Neue Machina" panose="00000500000000000000" pitchFamily="50" charset="-52"/>
              </a:rPr>
              <a:t>Аксиологически позитивная </a:t>
            </a:r>
            <a:r>
              <a:rPr lang="ru-RU" dirty="0" smtClean="0">
                <a:latin typeface="Neue Machina" panose="00000500000000000000" pitchFamily="50" charset="-52"/>
              </a:rPr>
              <a:t>репрезентация;</a:t>
            </a:r>
            <a:endParaRPr lang="ru-RU" dirty="0">
              <a:latin typeface="Neue Machina" panose="00000500000000000000" pitchFamily="50" charset="-52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 err="1">
                <a:latin typeface="Neue Machina" panose="00000500000000000000" pitchFamily="50" charset="-52"/>
              </a:rPr>
              <a:t>Темпоральная</a:t>
            </a:r>
            <a:r>
              <a:rPr lang="ru-RU" dirty="0">
                <a:latin typeface="Neue Machina" panose="00000500000000000000" pitchFamily="50" charset="-52"/>
              </a:rPr>
              <a:t> </a:t>
            </a:r>
            <a:r>
              <a:rPr lang="ru-RU" dirty="0" smtClean="0">
                <a:latin typeface="Neue Machina" panose="00000500000000000000" pitchFamily="50" charset="-52"/>
              </a:rPr>
              <a:t>репрезентация;</a:t>
            </a:r>
            <a:endParaRPr lang="ru-RU" dirty="0">
              <a:latin typeface="Neue Machina" panose="00000500000000000000" pitchFamily="50" charset="-52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>
                <a:latin typeface="Neue Machina" panose="00000500000000000000" pitchFamily="50" charset="-52"/>
              </a:rPr>
              <a:t>Фаталистическая </a:t>
            </a:r>
            <a:r>
              <a:rPr lang="ru-RU" dirty="0" smtClean="0">
                <a:latin typeface="Neue Machina" panose="00000500000000000000" pitchFamily="50" charset="-52"/>
              </a:rPr>
              <a:t>репрезентация;</a:t>
            </a:r>
            <a:endParaRPr lang="ru-RU" dirty="0">
              <a:latin typeface="Neue Machina" panose="00000500000000000000" pitchFamily="50" charset="-52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>
                <a:latin typeface="Neue Machina" panose="00000500000000000000" pitchFamily="50" charset="-52"/>
              </a:rPr>
              <a:t>Персонификация </a:t>
            </a:r>
            <a:r>
              <a:rPr lang="ru-RU" dirty="0" smtClean="0">
                <a:latin typeface="Neue Machina" panose="00000500000000000000" pitchFamily="50" charset="-52"/>
              </a:rPr>
              <a:t>смерти;</a:t>
            </a:r>
            <a:endParaRPr lang="ru-RU" dirty="0">
              <a:latin typeface="Neue Machina" panose="00000500000000000000" pitchFamily="50" charset="-52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 err="1">
                <a:latin typeface="Neue Machina" panose="00000500000000000000" pitchFamily="50" charset="-52"/>
              </a:rPr>
              <a:t>Криомортальная</a:t>
            </a:r>
            <a:r>
              <a:rPr lang="ru-RU" dirty="0">
                <a:latin typeface="Neue Machina" panose="00000500000000000000" pitchFamily="50" charset="-52"/>
              </a:rPr>
              <a:t> </a:t>
            </a:r>
            <a:r>
              <a:rPr lang="ru-RU" dirty="0" smtClean="0">
                <a:latin typeface="Neue Machina" panose="00000500000000000000" pitchFamily="50" charset="-52"/>
              </a:rPr>
              <a:t>семантика;</a:t>
            </a:r>
            <a:endParaRPr lang="ru-RU" dirty="0">
              <a:latin typeface="Neue Machina" panose="00000500000000000000" pitchFamily="50" charset="-52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 err="1">
                <a:latin typeface="Neue Machina" panose="00000500000000000000" pitchFamily="50" charset="-52"/>
              </a:rPr>
              <a:t>Акватическая</a:t>
            </a:r>
            <a:r>
              <a:rPr lang="ru-RU" dirty="0">
                <a:latin typeface="Neue Machina" panose="00000500000000000000" pitchFamily="50" charset="-52"/>
              </a:rPr>
              <a:t> </a:t>
            </a:r>
            <a:r>
              <a:rPr lang="ru-RU" dirty="0" err="1" smtClean="0">
                <a:latin typeface="Neue Machina" panose="00000500000000000000" pitchFamily="50" charset="-52"/>
              </a:rPr>
              <a:t>метафорика</a:t>
            </a:r>
            <a:r>
              <a:rPr lang="ru-RU" dirty="0" smtClean="0">
                <a:latin typeface="Neue Machina" panose="00000500000000000000" pitchFamily="50" charset="-52"/>
              </a:rPr>
              <a:t>;</a:t>
            </a:r>
            <a:endParaRPr lang="ru-RU" dirty="0">
              <a:latin typeface="Neue Machina" panose="00000500000000000000" pitchFamily="50" charset="-52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>
                <a:latin typeface="Neue Machina" panose="00000500000000000000" pitchFamily="50" charset="-52"/>
              </a:rPr>
              <a:t>Народно-поэтическая </a:t>
            </a:r>
            <a:r>
              <a:rPr lang="ru-RU" dirty="0" smtClean="0">
                <a:latin typeface="Neue Machina" panose="00000500000000000000" pitchFamily="50" charset="-52"/>
              </a:rPr>
              <a:t>репрезентация;</a:t>
            </a:r>
            <a:endParaRPr lang="ru-RU" dirty="0">
              <a:latin typeface="Neue Machina" panose="00000500000000000000" pitchFamily="50" charset="-52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>
                <a:latin typeface="Neue Machina" panose="00000500000000000000" pitchFamily="50" charset="-52"/>
              </a:rPr>
              <a:t>Социально-этическая семантика – положительная и </a:t>
            </a:r>
            <a:r>
              <a:rPr lang="ru-RU" dirty="0" smtClean="0">
                <a:latin typeface="Neue Machina" panose="00000500000000000000" pitchFamily="50" charset="-52"/>
              </a:rPr>
              <a:t>негативная;</a:t>
            </a:r>
            <a:endParaRPr lang="ru-RU" dirty="0">
              <a:latin typeface="Neue Machina" panose="00000500000000000000" pitchFamily="50" charset="-52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>
                <a:latin typeface="Neue Machina" panose="00000500000000000000" pitchFamily="50" charset="-52"/>
              </a:rPr>
              <a:t>Хтоническая </a:t>
            </a:r>
            <a:r>
              <a:rPr lang="ru-RU" dirty="0" smtClean="0">
                <a:latin typeface="Neue Machina" panose="00000500000000000000" pitchFamily="50" charset="-52"/>
              </a:rPr>
              <a:t>репрезентация;</a:t>
            </a:r>
            <a:endParaRPr lang="ru-RU" dirty="0">
              <a:latin typeface="Neue Machina" panose="00000500000000000000" pitchFamily="50" charset="-52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>
                <a:latin typeface="Neue Machina" panose="00000500000000000000" pitchFamily="50" charset="-52"/>
              </a:rPr>
              <a:t>Телесная </a:t>
            </a:r>
            <a:r>
              <a:rPr lang="ru-RU" dirty="0" smtClean="0">
                <a:latin typeface="Neue Machina" panose="00000500000000000000" pitchFamily="50" charset="-52"/>
              </a:rPr>
              <a:t>деструкция;</a:t>
            </a:r>
            <a:endParaRPr lang="ru-RU" dirty="0">
              <a:latin typeface="Neue Machina" panose="00000500000000000000" pitchFamily="50" charset="-52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 smtClean="0">
                <a:latin typeface="Neue Machina" panose="00000500000000000000" pitchFamily="50" charset="-52"/>
              </a:rPr>
              <a:t>Дидактика;</a:t>
            </a:r>
            <a:endParaRPr lang="ru-RU" dirty="0">
              <a:latin typeface="Neue Machina" panose="00000500000000000000" pitchFamily="50" charset="-52"/>
            </a:endParaRPr>
          </a:p>
          <a:p>
            <a:pPr marL="514350" indent="-514350">
              <a:buFont typeface="+mj-lt"/>
              <a:buAutoNum type="arabicPeriod"/>
            </a:pPr>
            <a:r>
              <a:rPr lang="ru-RU" dirty="0">
                <a:latin typeface="Neue Machina" panose="00000500000000000000" pitchFamily="50" charset="-52"/>
              </a:rPr>
              <a:t>Античное наследие (Греция и Рим</a:t>
            </a:r>
            <a:r>
              <a:rPr lang="ru-RU" dirty="0" smtClean="0">
                <a:latin typeface="Neue Machina" panose="00000500000000000000" pitchFamily="50" charset="-52"/>
              </a:rPr>
              <a:t>).</a:t>
            </a:r>
            <a:endParaRPr lang="ru-RU" dirty="0">
              <a:latin typeface="Neue Machina" panose="00000500000000000000" pitchFamily="50" charset="-52"/>
            </a:endParaRPr>
          </a:p>
          <a:p>
            <a:endParaRPr lang="ru-RU" dirty="0">
              <a:latin typeface="Neue Machina" panose="000005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1180202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Прямоугольник 5"/>
          <p:cNvSpPr/>
          <p:nvPr/>
        </p:nvSpPr>
        <p:spPr>
          <a:xfrm>
            <a:off x="0" y="5595042"/>
            <a:ext cx="12192000" cy="665799"/>
          </a:xfrm>
          <a:prstGeom prst="rect">
            <a:avLst/>
          </a:prstGeom>
          <a:solidFill>
            <a:schemeClr val="accent6">
              <a:lumMod val="20000"/>
              <a:lumOff val="80000"/>
              <a:alpha val="46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Прямоугольник 4"/>
          <p:cNvSpPr/>
          <p:nvPr/>
        </p:nvSpPr>
        <p:spPr>
          <a:xfrm>
            <a:off x="0" y="4436198"/>
            <a:ext cx="12192000" cy="1013988"/>
          </a:xfrm>
          <a:prstGeom prst="rect">
            <a:avLst/>
          </a:prstGeom>
          <a:solidFill>
            <a:srgbClr val="FFCCCC">
              <a:alpha val="46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Прямоугольник 3"/>
          <p:cNvSpPr/>
          <p:nvPr/>
        </p:nvSpPr>
        <p:spPr>
          <a:xfrm>
            <a:off x="0" y="1358020"/>
            <a:ext cx="12192000" cy="2978590"/>
          </a:xfrm>
          <a:prstGeom prst="rect">
            <a:avLst/>
          </a:prstGeom>
          <a:solidFill>
            <a:schemeClr val="accent1">
              <a:lumMod val="20000"/>
              <a:lumOff val="80000"/>
              <a:alpha val="4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>
                <a:latin typeface="Neue Machina" panose="00000500000000000000" pitchFamily="50" charset="-52"/>
              </a:rPr>
              <a:t>Анализ</a:t>
            </a:r>
            <a:endParaRPr lang="ru-RU" dirty="0">
              <a:latin typeface="Neue Machina" panose="00000500000000000000" pitchFamily="50" charset="-52"/>
            </a:endParaRPr>
          </a:p>
        </p:txBody>
      </p:sp>
      <p:sp>
        <p:nvSpPr>
          <p:cNvPr id="7" name="Объект 6"/>
          <p:cNvSpPr>
            <a:spLocks noGrp="1"/>
          </p:cNvSpPr>
          <p:nvPr>
            <p:ph idx="1"/>
          </p:nvPr>
        </p:nvSpPr>
        <p:spPr>
          <a:xfrm>
            <a:off x="838200" y="1457608"/>
            <a:ext cx="10515600" cy="5151422"/>
          </a:xfrm>
        </p:spPr>
        <p:txBody>
          <a:bodyPr>
            <a:normAutofit fontScale="92500" lnSpcReduction="20000"/>
          </a:bodyPr>
          <a:lstStyle/>
          <a:p>
            <a:r>
              <a:rPr lang="ru-RU" dirty="0" smtClean="0">
                <a:latin typeface="Neue Machina" panose="00000500000000000000" pitchFamily="50" charset="-52"/>
              </a:rPr>
              <a:t>Топ-10 слов (% в корпусе)</a:t>
            </a:r>
          </a:p>
          <a:p>
            <a:r>
              <a:rPr lang="ru-RU" dirty="0" smtClean="0">
                <a:latin typeface="Neue Machina" panose="00000500000000000000" pitchFamily="50" charset="-52"/>
              </a:rPr>
              <a:t>Распределение по категориям (%)</a:t>
            </a:r>
          </a:p>
          <a:p>
            <a:r>
              <a:rPr lang="ru-RU" dirty="0" smtClean="0">
                <a:latin typeface="Neue Machina" panose="00000500000000000000" pitchFamily="50" charset="-52"/>
              </a:rPr>
              <a:t>Уникальные и повторяющиеся фразеологизмы в каждой категории(%)</a:t>
            </a:r>
          </a:p>
          <a:p>
            <a:r>
              <a:rPr lang="ru-RU" dirty="0" smtClean="0">
                <a:latin typeface="Neue Machina" panose="00000500000000000000" pitchFamily="50" charset="-52"/>
              </a:rPr>
              <a:t>Распределение по количеству категорий у одной ФЕ</a:t>
            </a:r>
          </a:p>
          <a:p>
            <a:r>
              <a:rPr lang="ru-RU" b="1" dirty="0" smtClean="0">
                <a:latin typeface="Neue Machina" panose="00000500000000000000" pitchFamily="50" charset="-52"/>
              </a:rPr>
              <a:t>Топ-5 слов внутри каждой категории (% от кат.)</a:t>
            </a:r>
          </a:p>
          <a:p>
            <a:r>
              <a:rPr lang="ru-RU" dirty="0" smtClean="0">
                <a:latin typeface="Neue Machina" panose="00000500000000000000" pitchFamily="50" charset="-52"/>
              </a:rPr>
              <a:t>Тепловая карта сочетаемости категорий (% и </a:t>
            </a:r>
            <a:r>
              <a:rPr lang="ru-RU" dirty="0" err="1" smtClean="0">
                <a:latin typeface="Neue Machina" panose="00000500000000000000" pitchFamily="50" charset="-52"/>
              </a:rPr>
              <a:t>абс</a:t>
            </a:r>
            <a:r>
              <a:rPr lang="ru-RU" dirty="0" smtClean="0">
                <a:latin typeface="Neue Machina" panose="00000500000000000000" pitchFamily="50" charset="-52"/>
              </a:rPr>
              <a:t>.)</a:t>
            </a:r>
          </a:p>
          <a:p>
            <a:pPr marL="0" indent="0">
              <a:buNone/>
            </a:pPr>
            <a:endParaRPr lang="ru-RU" dirty="0">
              <a:latin typeface="Neue Machina" panose="00000500000000000000" pitchFamily="50" charset="-52"/>
            </a:endParaRPr>
          </a:p>
          <a:p>
            <a:r>
              <a:rPr lang="ru-RU" dirty="0" smtClean="0">
                <a:latin typeface="Neue Machina" panose="00000500000000000000" pitchFamily="50" charset="-52"/>
              </a:rPr>
              <a:t>Разница в распределении по категориям между языками</a:t>
            </a:r>
          </a:p>
          <a:p>
            <a:r>
              <a:rPr lang="ru-RU" dirty="0" smtClean="0">
                <a:latin typeface="Neue Machina" panose="00000500000000000000" pitchFamily="50" charset="-52"/>
              </a:rPr>
              <a:t>Лидеры по каждой категории</a:t>
            </a:r>
          </a:p>
          <a:p>
            <a:endParaRPr lang="ru-RU" dirty="0">
              <a:latin typeface="Neue Machina" panose="00000500000000000000" pitchFamily="50" charset="-52"/>
            </a:endParaRPr>
          </a:p>
          <a:p>
            <a:r>
              <a:rPr lang="ru-RU" dirty="0" smtClean="0">
                <a:latin typeface="Neue Machina" panose="00000500000000000000" pitchFamily="50" charset="-52"/>
              </a:rPr>
              <a:t>Облака слов: внутри языков и общее</a:t>
            </a:r>
            <a:endParaRPr lang="ru-RU" dirty="0">
              <a:latin typeface="Neue Machina" panose="00000500000000000000" pitchFamily="50" charset="-52"/>
            </a:endParaRPr>
          </a:p>
          <a:p>
            <a:endParaRPr lang="ru-RU" dirty="0">
              <a:latin typeface="Neue Machina" panose="00000500000000000000" pitchFamily="50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158034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3858</TotalTime>
  <Words>866</Words>
  <Application>Microsoft Office PowerPoint</Application>
  <PresentationFormat>Широкоэкранный</PresentationFormat>
  <Paragraphs>159</Paragraphs>
  <Slides>29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Neue Machina</vt:lpstr>
      <vt:lpstr>Тема Office</vt:lpstr>
      <vt:lpstr>Сопоставительный анализ репрезентации концепта «смерть» во фразеологии русского, сербского и английского языков</vt:lpstr>
      <vt:lpstr>Цель и задачи</vt:lpstr>
      <vt:lpstr>Методологические ограничения</vt:lpstr>
      <vt:lpstr>Методологические ограничения</vt:lpstr>
      <vt:lpstr>Инструменты и алгоритм работы</vt:lpstr>
      <vt:lpstr>Корпус</vt:lpstr>
      <vt:lpstr>Английский     Русский       Сербский </vt:lpstr>
      <vt:lpstr>Категории</vt:lpstr>
      <vt:lpstr>Анализ</vt:lpstr>
      <vt:lpstr>Некоторые результаты внутри языков. РЯ</vt:lpstr>
      <vt:lpstr>Некоторые результаты внутри языков. РЯ</vt:lpstr>
      <vt:lpstr>Некоторые результаты внутри языков. РЯ</vt:lpstr>
      <vt:lpstr>Некоторые результаты внутри языков. РЯ</vt:lpstr>
      <vt:lpstr>Презентация PowerPoint</vt:lpstr>
      <vt:lpstr>Некоторые результаты внутри языков. Српски</vt:lpstr>
      <vt:lpstr>Некоторые результаты внутри языков. Српски</vt:lpstr>
      <vt:lpstr>Некоторые результаты внутри языков. Српски</vt:lpstr>
      <vt:lpstr>Некоторые результаты внутри языков. Српски</vt:lpstr>
      <vt:lpstr>Презентация PowerPoint</vt:lpstr>
      <vt:lpstr>Некоторые результаты внутри языков. English</vt:lpstr>
      <vt:lpstr>Некоторые результаты внутри языков. English</vt:lpstr>
      <vt:lpstr>Некоторые результаты внутри языков. English</vt:lpstr>
      <vt:lpstr>Некоторые результаты внутри языков. English</vt:lpstr>
      <vt:lpstr>Презентация PowerPoint</vt:lpstr>
      <vt:lpstr>Межъязыковые</vt:lpstr>
      <vt:lpstr>Межъязыковые</vt:lpstr>
      <vt:lpstr>Презентация PowerPoint</vt:lpstr>
      <vt:lpstr>Выводы, мысли, идеи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Концепт смерти во фразеологии русского, сербского и английского языков: сопоставительный анализ</dc:title>
  <dc:creator>User</dc:creator>
  <cp:lastModifiedBy>User</cp:lastModifiedBy>
  <cp:revision>46</cp:revision>
  <dcterms:created xsi:type="dcterms:W3CDTF">2026-02-18T13:00:24Z</dcterms:created>
  <dcterms:modified xsi:type="dcterms:W3CDTF">2026-02-28T08:20:35Z</dcterms:modified>
</cp:coreProperties>
</file>